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</p:sldIdLst>
  <p:sldSz cx="12192000" cy="6858000"/>
  <p:notesSz cx="6865938" cy="95408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3A5026B-5960-4E46-92FA-5011B32FE741}">
          <p14:sldIdLst>
            <p14:sldId id="256"/>
            <p14:sldId id="257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</p14:sldIdLst>
        </p14:section>
        <p14:section name="Untitled Section" id="{B935974B-6693-4CCA-8E2F-83C9A4EF53E9}">
          <p14:sldIdLst/>
        </p14:section>
        <p14:section name="Income" id="{DCA27B21-278B-4ECD-8199-17817D3BADDE}">
          <p14:sldIdLst>
            <p14:sldId id="267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>
        <a:alpha val="0"/>
      </a:schemeClr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5078E7-44A8-4E03-85CF-6D8FC632534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0_3" csCatId="mainScheme" phldr="1"/>
      <dgm:spPr/>
      <dgm:t>
        <a:bodyPr/>
        <a:lstStyle/>
        <a:p>
          <a:endParaRPr lang="en-US"/>
        </a:p>
      </dgm:t>
    </dgm:pt>
    <dgm:pt modelId="{2B0A8A19-9A1A-48FF-AF95-CD8607359C56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The RFO has forecast that there will be an £8,595.30 overspend at the end of the year. This was due to payments that were made from reserves for the Lean-to and s137. </a:t>
          </a:r>
          <a:endParaRPr lang="en-US" dirty="0"/>
        </a:p>
      </dgm:t>
    </dgm:pt>
    <dgm:pt modelId="{B01CA73F-97B4-4884-AFDD-2E94A8C78EF9}" type="parTrans" cxnId="{089B8CC2-9880-4930-9CAB-701A07DE0AE3}">
      <dgm:prSet/>
      <dgm:spPr/>
      <dgm:t>
        <a:bodyPr/>
        <a:lstStyle/>
        <a:p>
          <a:endParaRPr lang="en-US"/>
        </a:p>
      </dgm:t>
    </dgm:pt>
    <dgm:pt modelId="{14E636A6-03B8-40A0-A37C-6305BD27D608}" type="sibTrans" cxnId="{089B8CC2-9880-4930-9CAB-701A07DE0AE3}">
      <dgm:prSet/>
      <dgm:spPr/>
      <dgm:t>
        <a:bodyPr/>
        <a:lstStyle/>
        <a:p>
          <a:endParaRPr lang="en-US"/>
        </a:p>
      </dgm:t>
    </dgm:pt>
    <dgm:pt modelId="{E5757A4A-B7F1-49C4-BF00-F76EBB0843F3}">
      <dgm:prSet/>
      <dgm:spPr/>
      <dgm:t>
        <a:bodyPr/>
        <a:lstStyle/>
        <a:p>
          <a:pPr>
            <a:lnSpc>
              <a:spcPct val="100000"/>
            </a:lnSpc>
          </a:pPr>
          <a:r>
            <a:rPr lang="en-GB" dirty="0"/>
            <a:t>The council had overall reserves of £53,639.10 at the start of the year but now currently has £43,096.16.</a:t>
          </a:r>
          <a:endParaRPr lang="en-US" dirty="0"/>
        </a:p>
      </dgm:t>
    </dgm:pt>
    <dgm:pt modelId="{B0BFD25F-53E5-48A1-B5FA-883D613C014F}" type="parTrans" cxnId="{C2C5BD2F-204A-405E-B6C0-222D06E812E3}">
      <dgm:prSet/>
      <dgm:spPr/>
      <dgm:t>
        <a:bodyPr/>
        <a:lstStyle/>
        <a:p>
          <a:endParaRPr lang="en-US"/>
        </a:p>
      </dgm:t>
    </dgm:pt>
    <dgm:pt modelId="{88D5E420-8F8A-4E28-B19C-86BB71C62789}" type="sibTrans" cxnId="{C2C5BD2F-204A-405E-B6C0-222D06E812E3}">
      <dgm:prSet/>
      <dgm:spPr/>
      <dgm:t>
        <a:bodyPr/>
        <a:lstStyle/>
        <a:p>
          <a:endParaRPr lang="en-US"/>
        </a:p>
      </dgm:t>
    </dgm:pt>
    <dgm:pt modelId="{D08FC40A-6BBC-4B50-A844-EB7033FB4758}" type="pres">
      <dgm:prSet presAssocID="{315078E7-44A8-4E03-85CF-6D8FC6325340}" presName="root" presStyleCnt="0">
        <dgm:presLayoutVars>
          <dgm:dir/>
          <dgm:resizeHandles val="exact"/>
        </dgm:presLayoutVars>
      </dgm:prSet>
      <dgm:spPr/>
    </dgm:pt>
    <dgm:pt modelId="{23F6C1E2-46F5-4870-A8C6-ABC695E910FD}" type="pres">
      <dgm:prSet presAssocID="{2B0A8A19-9A1A-48FF-AF95-CD8607359C56}" presName="compNode" presStyleCnt="0"/>
      <dgm:spPr/>
    </dgm:pt>
    <dgm:pt modelId="{E5BD3422-A997-4802-BDB2-DA0CAC6C10D4}" type="pres">
      <dgm:prSet presAssocID="{2B0A8A19-9A1A-48FF-AF95-CD8607359C56}" presName="bgRect" presStyleLbl="bgShp" presStyleIdx="0" presStyleCnt="2"/>
      <dgm:spPr/>
    </dgm:pt>
    <dgm:pt modelId="{6B918332-AA33-4625-800B-1A63037DB13E}" type="pres">
      <dgm:prSet presAssocID="{2B0A8A19-9A1A-48FF-AF95-CD8607359C5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254208E7-7E75-48B9-8E68-9F611F9C2D59}" type="pres">
      <dgm:prSet presAssocID="{2B0A8A19-9A1A-48FF-AF95-CD8607359C56}" presName="spaceRect" presStyleCnt="0"/>
      <dgm:spPr/>
    </dgm:pt>
    <dgm:pt modelId="{7250781A-3A65-472C-AFA1-E92F5656E68F}" type="pres">
      <dgm:prSet presAssocID="{2B0A8A19-9A1A-48FF-AF95-CD8607359C56}" presName="parTx" presStyleLbl="revTx" presStyleIdx="0" presStyleCnt="2">
        <dgm:presLayoutVars>
          <dgm:chMax val="0"/>
          <dgm:chPref val="0"/>
        </dgm:presLayoutVars>
      </dgm:prSet>
      <dgm:spPr/>
    </dgm:pt>
    <dgm:pt modelId="{47179E25-DA89-4421-B3D0-A6D30F8796CF}" type="pres">
      <dgm:prSet presAssocID="{14E636A6-03B8-40A0-A37C-6305BD27D608}" presName="sibTrans" presStyleCnt="0"/>
      <dgm:spPr/>
    </dgm:pt>
    <dgm:pt modelId="{E8ADE6B0-052E-45DA-9D31-244F9653080E}" type="pres">
      <dgm:prSet presAssocID="{E5757A4A-B7F1-49C4-BF00-F76EBB0843F3}" presName="compNode" presStyleCnt="0"/>
      <dgm:spPr/>
    </dgm:pt>
    <dgm:pt modelId="{5D79BDBD-CC83-41BA-A247-B308A9838603}" type="pres">
      <dgm:prSet presAssocID="{E5757A4A-B7F1-49C4-BF00-F76EBB0843F3}" presName="bgRect" presStyleLbl="bgShp" presStyleIdx="1" presStyleCnt="2"/>
      <dgm:spPr/>
    </dgm:pt>
    <dgm:pt modelId="{2372D8EB-7282-4403-9820-71D1A0604B65}" type="pres">
      <dgm:prSet presAssocID="{E5757A4A-B7F1-49C4-BF00-F76EBB0843F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ins"/>
        </a:ext>
      </dgm:extLst>
    </dgm:pt>
    <dgm:pt modelId="{43467681-1264-4273-B1E9-7C31F7FFE244}" type="pres">
      <dgm:prSet presAssocID="{E5757A4A-B7F1-49C4-BF00-F76EBB0843F3}" presName="spaceRect" presStyleCnt="0"/>
      <dgm:spPr/>
    </dgm:pt>
    <dgm:pt modelId="{2FB078BA-5758-4601-BC74-76359016B817}" type="pres">
      <dgm:prSet presAssocID="{E5757A4A-B7F1-49C4-BF00-F76EBB0843F3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4CD3E214-A64C-4798-919E-41A2F35489DD}" type="presOf" srcId="{315078E7-44A8-4E03-85CF-6D8FC6325340}" destId="{D08FC40A-6BBC-4B50-A844-EB7033FB4758}" srcOrd="0" destOrd="0" presId="urn:microsoft.com/office/officeart/2018/2/layout/IconVerticalSolidList"/>
    <dgm:cxn modelId="{C2C5BD2F-204A-405E-B6C0-222D06E812E3}" srcId="{315078E7-44A8-4E03-85CF-6D8FC6325340}" destId="{E5757A4A-B7F1-49C4-BF00-F76EBB0843F3}" srcOrd="1" destOrd="0" parTransId="{B0BFD25F-53E5-48A1-B5FA-883D613C014F}" sibTransId="{88D5E420-8F8A-4E28-B19C-86BB71C62789}"/>
    <dgm:cxn modelId="{98A47D4F-7657-4742-9B68-208F881CCFAA}" type="presOf" srcId="{2B0A8A19-9A1A-48FF-AF95-CD8607359C56}" destId="{7250781A-3A65-472C-AFA1-E92F5656E68F}" srcOrd="0" destOrd="0" presId="urn:microsoft.com/office/officeart/2018/2/layout/IconVerticalSolidList"/>
    <dgm:cxn modelId="{DF3F1596-08A2-4A27-B1B2-E95F9EB81807}" type="presOf" srcId="{E5757A4A-B7F1-49C4-BF00-F76EBB0843F3}" destId="{2FB078BA-5758-4601-BC74-76359016B817}" srcOrd="0" destOrd="0" presId="urn:microsoft.com/office/officeart/2018/2/layout/IconVerticalSolidList"/>
    <dgm:cxn modelId="{089B8CC2-9880-4930-9CAB-701A07DE0AE3}" srcId="{315078E7-44A8-4E03-85CF-6D8FC6325340}" destId="{2B0A8A19-9A1A-48FF-AF95-CD8607359C56}" srcOrd="0" destOrd="0" parTransId="{B01CA73F-97B4-4884-AFDD-2E94A8C78EF9}" sibTransId="{14E636A6-03B8-40A0-A37C-6305BD27D608}"/>
    <dgm:cxn modelId="{13125EC7-7A3E-4E7C-93A4-8E8062D9154A}" type="presParOf" srcId="{D08FC40A-6BBC-4B50-A844-EB7033FB4758}" destId="{23F6C1E2-46F5-4870-A8C6-ABC695E910FD}" srcOrd="0" destOrd="0" presId="urn:microsoft.com/office/officeart/2018/2/layout/IconVerticalSolidList"/>
    <dgm:cxn modelId="{8975F53D-29FE-4812-8F42-54C52394BACB}" type="presParOf" srcId="{23F6C1E2-46F5-4870-A8C6-ABC695E910FD}" destId="{E5BD3422-A997-4802-BDB2-DA0CAC6C10D4}" srcOrd="0" destOrd="0" presId="urn:microsoft.com/office/officeart/2018/2/layout/IconVerticalSolidList"/>
    <dgm:cxn modelId="{ACB1FF61-E3F1-4DD4-9C9F-EADD42040FC2}" type="presParOf" srcId="{23F6C1E2-46F5-4870-A8C6-ABC695E910FD}" destId="{6B918332-AA33-4625-800B-1A63037DB13E}" srcOrd="1" destOrd="0" presId="urn:microsoft.com/office/officeart/2018/2/layout/IconVerticalSolidList"/>
    <dgm:cxn modelId="{DF13A478-75BB-42D0-9761-405F6678DDF2}" type="presParOf" srcId="{23F6C1E2-46F5-4870-A8C6-ABC695E910FD}" destId="{254208E7-7E75-48B9-8E68-9F611F9C2D59}" srcOrd="2" destOrd="0" presId="urn:microsoft.com/office/officeart/2018/2/layout/IconVerticalSolidList"/>
    <dgm:cxn modelId="{71FDA6E4-EB54-45B8-BDA8-35E9DF7AC8CC}" type="presParOf" srcId="{23F6C1E2-46F5-4870-A8C6-ABC695E910FD}" destId="{7250781A-3A65-472C-AFA1-E92F5656E68F}" srcOrd="3" destOrd="0" presId="urn:microsoft.com/office/officeart/2018/2/layout/IconVerticalSolidList"/>
    <dgm:cxn modelId="{88513EB4-9DCC-4314-A828-544C467AF306}" type="presParOf" srcId="{D08FC40A-6BBC-4B50-A844-EB7033FB4758}" destId="{47179E25-DA89-4421-B3D0-A6D30F8796CF}" srcOrd="1" destOrd="0" presId="urn:microsoft.com/office/officeart/2018/2/layout/IconVerticalSolidList"/>
    <dgm:cxn modelId="{3FDF302A-A308-4072-8CAA-6D8BCE903064}" type="presParOf" srcId="{D08FC40A-6BBC-4B50-A844-EB7033FB4758}" destId="{E8ADE6B0-052E-45DA-9D31-244F9653080E}" srcOrd="2" destOrd="0" presId="urn:microsoft.com/office/officeart/2018/2/layout/IconVerticalSolidList"/>
    <dgm:cxn modelId="{15CF82C9-6745-44D7-A5DF-A3D4526D96B1}" type="presParOf" srcId="{E8ADE6B0-052E-45DA-9D31-244F9653080E}" destId="{5D79BDBD-CC83-41BA-A247-B308A9838603}" srcOrd="0" destOrd="0" presId="urn:microsoft.com/office/officeart/2018/2/layout/IconVerticalSolidList"/>
    <dgm:cxn modelId="{D4EB0461-5BA0-4033-BC34-159A10583DBD}" type="presParOf" srcId="{E8ADE6B0-052E-45DA-9D31-244F9653080E}" destId="{2372D8EB-7282-4403-9820-71D1A0604B65}" srcOrd="1" destOrd="0" presId="urn:microsoft.com/office/officeart/2018/2/layout/IconVerticalSolidList"/>
    <dgm:cxn modelId="{68BA6848-1D8C-4AAA-9C82-B9C5B7E9DCAF}" type="presParOf" srcId="{E8ADE6B0-052E-45DA-9D31-244F9653080E}" destId="{43467681-1264-4273-B1E9-7C31F7FFE244}" srcOrd="2" destOrd="0" presId="urn:microsoft.com/office/officeart/2018/2/layout/IconVerticalSolidList"/>
    <dgm:cxn modelId="{9225671E-4A4F-47AD-9BA3-B5336AC72FE0}" type="presParOf" srcId="{E8ADE6B0-052E-45DA-9D31-244F9653080E}" destId="{2FB078BA-5758-4601-BC74-76359016B81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D0ABE8-B107-4D73-835C-E6CF3D2A096E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39B616-0ED6-407B-9C37-ACF1D46C4FA7}">
      <dgm:prSet/>
      <dgm:spPr/>
      <dgm:t>
        <a:bodyPr/>
        <a:lstStyle/>
        <a:p>
          <a:r>
            <a:rPr lang="en-GB" dirty="0"/>
            <a:t>Difference to be funded - £12,900.00</a:t>
          </a:r>
          <a:endParaRPr lang="en-US" dirty="0"/>
        </a:p>
      </dgm:t>
    </dgm:pt>
    <dgm:pt modelId="{1628BA6E-11A1-4509-B2B5-57045C28F04F}" type="parTrans" cxnId="{F76407A0-F2F0-45AC-AE1E-E9D9F17FE59B}">
      <dgm:prSet/>
      <dgm:spPr/>
      <dgm:t>
        <a:bodyPr/>
        <a:lstStyle/>
        <a:p>
          <a:endParaRPr lang="en-US"/>
        </a:p>
      </dgm:t>
    </dgm:pt>
    <dgm:pt modelId="{E6972BEB-0F65-42DE-9686-A499FBA97D1C}" type="sibTrans" cxnId="{F76407A0-F2F0-45AC-AE1E-E9D9F17FE59B}">
      <dgm:prSet/>
      <dgm:spPr/>
      <dgm:t>
        <a:bodyPr/>
        <a:lstStyle/>
        <a:p>
          <a:endParaRPr lang="en-US"/>
        </a:p>
      </dgm:t>
    </dgm:pt>
    <dgm:pt modelId="{508F445F-7079-4E69-BB30-11472E035C91}">
      <dgm:prSet/>
      <dgm:spPr/>
      <dgm:t>
        <a:bodyPr/>
        <a:lstStyle/>
        <a:p>
          <a:r>
            <a:rPr lang="en-GB" dirty="0"/>
            <a:t>The FRWG is proposing to increase the precept to £12,000 this year and to pay the other £900 from reserves. This equates to an increase of £4.65 per year for a Band D Household who would pay a total of £64.62 over the year.						</a:t>
          </a:r>
          <a:endParaRPr lang="en-US" dirty="0"/>
        </a:p>
      </dgm:t>
    </dgm:pt>
    <dgm:pt modelId="{C1D66D09-2692-4CF7-90CF-9538C21558E2}" type="parTrans" cxnId="{5D18E708-8CBE-436F-96A1-12C9EBD414CD}">
      <dgm:prSet/>
      <dgm:spPr/>
      <dgm:t>
        <a:bodyPr/>
        <a:lstStyle/>
        <a:p>
          <a:endParaRPr lang="en-US"/>
        </a:p>
      </dgm:t>
    </dgm:pt>
    <dgm:pt modelId="{C3534B6D-C159-410A-B677-1FB5B76D7ECF}" type="sibTrans" cxnId="{5D18E708-8CBE-436F-96A1-12C9EBD414CD}">
      <dgm:prSet/>
      <dgm:spPr/>
      <dgm:t>
        <a:bodyPr/>
        <a:lstStyle/>
        <a:p>
          <a:endParaRPr lang="en-US"/>
        </a:p>
      </dgm:t>
    </dgm:pt>
    <dgm:pt modelId="{D29CD343-C98F-43A3-9480-3D95D6844A55}">
      <dgm:prSet/>
      <dgm:spPr/>
      <dgm:t>
        <a:bodyPr/>
        <a:lstStyle/>
        <a:p>
          <a:r>
            <a:rPr lang="en-US" dirty="0"/>
            <a:t>Total reserves of £43,096.16 minus proposed earmarked reserves of £23,900.00 would leave a general reserve of £19,196.16</a:t>
          </a:r>
        </a:p>
      </dgm:t>
    </dgm:pt>
    <dgm:pt modelId="{92C1F49E-313E-463F-9538-01262A97175A}" type="parTrans" cxnId="{8F5C1B2A-9203-47A8-970C-EAA0FB9155F8}">
      <dgm:prSet/>
      <dgm:spPr/>
      <dgm:t>
        <a:bodyPr/>
        <a:lstStyle/>
        <a:p>
          <a:endParaRPr lang="en-GB"/>
        </a:p>
      </dgm:t>
    </dgm:pt>
    <dgm:pt modelId="{28D744B7-DA24-44BE-BEA1-AED0B4424985}" type="sibTrans" cxnId="{8F5C1B2A-9203-47A8-970C-EAA0FB9155F8}">
      <dgm:prSet/>
      <dgm:spPr/>
      <dgm:t>
        <a:bodyPr/>
        <a:lstStyle/>
        <a:p>
          <a:endParaRPr lang="en-GB"/>
        </a:p>
      </dgm:t>
    </dgm:pt>
    <dgm:pt modelId="{B2744E78-1803-4D22-8403-064223022A8A}" type="pres">
      <dgm:prSet presAssocID="{C0D0ABE8-B107-4D73-835C-E6CF3D2A096E}" presName="vert0" presStyleCnt="0">
        <dgm:presLayoutVars>
          <dgm:dir/>
          <dgm:animOne val="branch"/>
          <dgm:animLvl val="lvl"/>
        </dgm:presLayoutVars>
      </dgm:prSet>
      <dgm:spPr/>
    </dgm:pt>
    <dgm:pt modelId="{891F50A4-33A6-4758-846F-DE136287E974}" type="pres">
      <dgm:prSet presAssocID="{C839B616-0ED6-407B-9C37-ACF1D46C4FA7}" presName="thickLine" presStyleLbl="alignNode1" presStyleIdx="0" presStyleCnt="3"/>
      <dgm:spPr/>
    </dgm:pt>
    <dgm:pt modelId="{48141DBD-8609-4609-9E91-4BC89F2C1FCB}" type="pres">
      <dgm:prSet presAssocID="{C839B616-0ED6-407B-9C37-ACF1D46C4FA7}" presName="horz1" presStyleCnt="0"/>
      <dgm:spPr/>
    </dgm:pt>
    <dgm:pt modelId="{B1B1DCAD-06CD-45AE-A0BD-58E64C3B70A6}" type="pres">
      <dgm:prSet presAssocID="{C839B616-0ED6-407B-9C37-ACF1D46C4FA7}" presName="tx1" presStyleLbl="revTx" presStyleIdx="0" presStyleCnt="3"/>
      <dgm:spPr/>
    </dgm:pt>
    <dgm:pt modelId="{536E315D-6DC8-4CBD-97AB-B95815BA954B}" type="pres">
      <dgm:prSet presAssocID="{C839B616-0ED6-407B-9C37-ACF1D46C4FA7}" presName="vert1" presStyleCnt="0"/>
      <dgm:spPr/>
    </dgm:pt>
    <dgm:pt modelId="{3E0E1620-E998-430B-91EE-EC72098C3286}" type="pres">
      <dgm:prSet presAssocID="{508F445F-7079-4E69-BB30-11472E035C91}" presName="thickLine" presStyleLbl="alignNode1" presStyleIdx="1" presStyleCnt="3"/>
      <dgm:spPr/>
    </dgm:pt>
    <dgm:pt modelId="{C34B7080-AA0B-4173-8B85-678085A133FE}" type="pres">
      <dgm:prSet presAssocID="{508F445F-7079-4E69-BB30-11472E035C91}" presName="horz1" presStyleCnt="0"/>
      <dgm:spPr/>
    </dgm:pt>
    <dgm:pt modelId="{C6F65E37-9560-4C06-BC4B-C6F52DC149BE}" type="pres">
      <dgm:prSet presAssocID="{508F445F-7079-4E69-BB30-11472E035C91}" presName="tx1" presStyleLbl="revTx" presStyleIdx="1" presStyleCnt="3"/>
      <dgm:spPr/>
    </dgm:pt>
    <dgm:pt modelId="{7D1DA793-6D46-40DA-B47E-6940E2211B02}" type="pres">
      <dgm:prSet presAssocID="{508F445F-7079-4E69-BB30-11472E035C91}" presName="vert1" presStyleCnt="0"/>
      <dgm:spPr/>
    </dgm:pt>
    <dgm:pt modelId="{D15579D4-4D3A-442F-B15F-3C14DFFEC813}" type="pres">
      <dgm:prSet presAssocID="{D29CD343-C98F-43A3-9480-3D95D6844A55}" presName="thickLine" presStyleLbl="alignNode1" presStyleIdx="2" presStyleCnt="3"/>
      <dgm:spPr/>
    </dgm:pt>
    <dgm:pt modelId="{2BDCB4F3-5C28-4ACC-B48F-77D13D247A33}" type="pres">
      <dgm:prSet presAssocID="{D29CD343-C98F-43A3-9480-3D95D6844A55}" presName="horz1" presStyleCnt="0"/>
      <dgm:spPr/>
    </dgm:pt>
    <dgm:pt modelId="{C12990E1-57D3-4E7B-AA29-0D94FAC993E2}" type="pres">
      <dgm:prSet presAssocID="{D29CD343-C98F-43A3-9480-3D95D6844A55}" presName="tx1" presStyleLbl="revTx" presStyleIdx="2" presStyleCnt="3"/>
      <dgm:spPr/>
    </dgm:pt>
    <dgm:pt modelId="{672C2633-DEAD-4ACC-8DF0-AF23BFBEEC3A}" type="pres">
      <dgm:prSet presAssocID="{D29CD343-C98F-43A3-9480-3D95D6844A55}" presName="vert1" presStyleCnt="0"/>
      <dgm:spPr/>
    </dgm:pt>
  </dgm:ptLst>
  <dgm:cxnLst>
    <dgm:cxn modelId="{5D18E708-8CBE-436F-96A1-12C9EBD414CD}" srcId="{C0D0ABE8-B107-4D73-835C-E6CF3D2A096E}" destId="{508F445F-7079-4E69-BB30-11472E035C91}" srcOrd="1" destOrd="0" parTransId="{C1D66D09-2692-4CF7-90CF-9538C21558E2}" sibTransId="{C3534B6D-C159-410A-B677-1FB5B76D7ECF}"/>
    <dgm:cxn modelId="{29C3C527-F1C2-4C72-B57B-2635B2CB81F6}" type="presOf" srcId="{C0D0ABE8-B107-4D73-835C-E6CF3D2A096E}" destId="{B2744E78-1803-4D22-8403-064223022A8A}" srcOrd="0" destOrd="0" presId="urn:microsoft.com/office/officeart/2008/layout/LinedList"/>
    <dgm:cxn modelId="{8F5C1B2A-9203-47A8-970C-EAA0FB9155F8}" srcId="{C0D0ABE8-B107-4D73-835C-E6CF3D2A096E}" destId="{D29CD343-C98F-43A3-9480-3D95D6844A55}" srcOrd="2" destOrd="0" parTransId="{92C1F49E-313E-463F-9538-01262A97175A}" sibTransId="{28D744B7-DA24-44BE-BEA1-AED0B4424985}"/>
    <dgm:cxn modelId="{F23C1044-869A-4A27-AC89-5DAFBAE9D530}" type="presOf" srcId="{D29CD343-C98F-43A3-9480-3D95D6844A55}" destId="{C12990E1-57D3-4E7B-AA29-0D94FAC993E2}" srcOrd="0" destOrd="0" presId="urn:microsoft.com/office/officeart/2008/layout/LinedList"/>
    <dgm:cxn modelId="{282DEC6A-5130-4469-91AC-07DF01E8BAFB}" type="presOf" srcId="{C839B616-0ED6-407B-9C37-ACF1D46C4FA7}" destId="{B1B1DCAD-06CD-45AE-A0BD-58E64C3B70A6}" srcOrd="0" destOrd="0" presId="urn:microsoft.com/office/officeart/2008/layout/LinedList"/>
    <dgm:cxn modelId="{0F082C87-B7E2-4C3E-B9E8-23C52D1AC999}" type="presOf" srcId="{508F445F-7079-4E69-BB30-11472E035C91}" destId="{C6F65E37-9560-4C06-BC4B-C6F52DC149BE}" srcOrd="0" destOrd="0" presId="urn:microsoft.com/office/officeart/2008/layout/LinedList"/>
    <dgm:cxn modelId="{F76407A0-F2F0-45AC-AE1E-E9D9F17FE59B}" srcId="{C0D0ABE8-B107-4D73-835C-E6CF3D2A096E}" destId="{C839B616-0ED6-407B-9C37-ACF1D46C4FA7}" srcOrd="0" destOrd="0" parTransId="{1628BA6E-11A1-4509-B2B5-57045C28F04F}" sibTransId="{E6972BEB-0F65-42DE-9686-A499FBA97D1C}"/>
    <dgm:cxn modelId="{35B661F8-0D00-476F-9D0D-FD49BEF15E84}" type="presParOf" srcId="{B2744E78-1803-4D22-8403-064223022A8A}" destId="{891F50A4-33A6-4758-846F-DE136287E974}" srcOrd="0" destOrd="0" presId="urn:microsoft.com/office/officeart/2008/layout/LinedList"/>
    <dgm:cxn modelId="{BA2540DD-8FED-4090-981A-C2219EAD2154}" type="presParOf" srcId="{B2744E78-1803-4D22-8403-064223022A8A}" destId="{48141DBD-8609-4609-9E91-4BC89F2C1FCB}" srcOrd="1" destOrd="0" presId="urn:microsoft.com/office/officeart/2008/layout/LinedList"/>
    <dgm:cxn modelId="{8DCDB1C7-C642-4070-AAFB-BF8FF42478CF}" type="presParOf" srcId="{48141DBD-8609-4609-9E91-4BC89F2C1FCB}" destId="{B1B1DCAD-06CD-45AE-A0BD-58E64C3B70A6}" srcOrd="0" destOrd="0" presId="urn:microsoft.com/office/officeart/2008/layout/LinedList"/>
    <dgm:cxn modelId="{B9273C21-40CA-41A9-BE40-E3E5041D3609}" type="presParOf" srcId="{48141DBD-8609-4609-9E91-4BC89F2C1FCB}" destId="{536E315D-6DC8-4CBD-97AB-B95815BA954B}" srcOrd="1" destOrd="0" presId="urn:microsoft.com/office/officeart/2008/layout/LinedList"/>
    <dgm:cxn modelId="{CBC4638D-A366-4A4A-9C9E-E8404232AAF5}" type="presParOf" srcId="{B2744E78-1803-4D22-8403-064223022A8A}" destId="{3E0E1620-E998-430B-91EE-EC72098C3286}" srcOrd="2" destOrd="0" presId="urn:microsoft.com/office/officeart/2008/layout/LinedList"/>
    <dgm:cxn modelId="{ABB4C071-EF2C-428A-A8D8-F43CC038A64F}" type="presParOf" srcId="{B2744E78-1803-4D22-8403-064223022A8A}" destId="{C34B7080-AA0B-4173-8B85-678085A133FE}" srcOrd="3" destOrd="0" presId="urn:microsoft.com/office/officeart/2008/layout/LinedList"/>
    <dgm:cxn modelId="{E8D0D950-6128-4D07-AA44-031FB1D23E9E}" type="presParOf" srcId="{C34B7080-AA0B-4173-8B85-678085A133FE}" destId="{C6F65E37-9560-4C06-BC4B-C6F52DC149BE}" srcOrd="0" destOrd="0" presId="urn:microsoft.com/office/officeart/2008/layout/LinedList"/>
    <dgm:cxn modelId="{B52966D8-8C5B-4310-B9F1-A290A49B0B03}" type="presParOf" srcId="{C34B7080-AA0B-4173-8B85-678085A133FE}" destId="{7D1DA793-6D46-40DA-B47E-6940E2211B02}" srcOrd="1" destOrd="0" presId="urn:microsoft.com/office/officeart/2008/layout/LinedList"/>
    <dgm:cxn modelId="{CEDBCD65-F8B9-4957-B4E3-EFF2A73E00C1}" type="presParOf" srcId="{B2744E78-1803-4D22-8403-064223022A8A}" destId="{D15579D4-4D3A-442F-B15F-3C14DFFEC813}" srcOrd="4" destOrd="0" presId="urn:microsoft.com/office/officeart/2008/layout/LinedList"/>
    <dgm:cxn modelId="{749C0ED0-D9E4-4B3C-8DA5-B250EAB2216C}" type="presParOf" srcId="{B2744E78-1803-4D22-8403-064223022A8A}" destId="{2BDCB4F3-5C28-4ACC-B48F-77D13D247A33}" srcOrd="5" destOrd="0" presId="urn:microsoft.com/office/officeart/2008/layout/LinedList"/>
    <dgm:cxn modelId="{8A761588-231B-45ED-9D49-0E9EC25FB043}" type="presParOf" srcId="{2BDCB4F3-5C28-4ACC-B48F-77D13D247A33}" destId="{C12990E1-57D3-4E7B-AA29-0D94FAC993E2}" srcOrd="0" destOrd="0" presId="urn:microsoft.com/office/officeart/2008/layout/LinedList"/>
    <dgm:cxn modelId="{33706519-59E9-48EE-937F-F5F4C1A8D1DC}" type="presParOf" srcId="{2BDCB4F3-5C28-4ACC-B48F-77D13D247A33}" destId="{672C2633-DEAD-4ACC-8DF0-AF23BFBEEC3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BD3422-A997-4802-BDB2-DA0CAC6C10D4}">
      <dsp:nvSpPr>
        <dsp:cNvPr id="0" name=""/>
        <dsp:cNvSpPr/>
      </dsp:nvSpPr>
      <dsp:spPr>
        <a:xfrm>
          <a:off x="0" y="707092"/>
          <a:ext cx="10515600" cy="130540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918332-AA33-4625-800B-1A63037DB13E}">
      <dsp:nvSpPr>
        <dsp:cNvPr id="0" name=""/>
        <dsp:cNvSpPr/>
      </dsp:nvSpPr>
      <dsp:spPr>
        <a:xfrm>
          <a:off x="394883" y="1000807"/>
          <a:ext cx="717970" cy="71797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50781A-3A65-472C-AFA1-E92F5656E68F}">
      <dsp:nvSpPr>
        <dsp:cNvPr id="0" name=""/>
        <dsp:cNvSpPr/>
      </dsp:nvSpPr>
      <dsp:spPr>
        <a:xfrm>
          <a:off x="1507738" y="707092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The RFO has forecast that there will be an £8,595.30 overspend at the end of the year. This was due to payments that were made from reserves for the Lean-to and s137. </a:t>
          </a:r>
          <a:endParaRPr lang="en-US" sz="2200" kern="1200" dirty="0"/>
        </a:p>
      </dsp:txBody>
      <dsp:txXfrm>
        <a:off x="1507738" y="707092"/>
        <a:ext cx="9007861" cy="1305401"/>
      </dsp:txXfrm>
    </dsp:sp>
    <dsp:sp modelId="{5D79BDBD-CC83-41BA-A247-B308A9838603}">
      <dsp:nvSpPr>
        <dsp:cNvPr id="0" name=""/>
        <dsp:cNvSpPr/>
      </dsp:nvSpPr>
      <dsp:spPr>
        <a:xfrm>
          <a:off x="0" y="2338844"/>
          <a:ext cx="10515600" cy="130540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372D8EB-7282-4403-9820-71D1A0604B65}">
      <dsp:nvSpPr>
        <dsp:cNvPr id="0" name=""/>
        <dsp:cNvSpPr/>
      </dsp:nvSpPr>
      <dsp:spPr>
        <a:xfrm>
          <a:off x="394883" y="2632559"/>
          <a:ext cx="717970" cy="71797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B078BA-5758-4601-BC74-76359016B817}">
      <dsp:nvSpPr>
        <dsp:cNvPr id="0" name=""/>
        <dsp:cNvSpPr/>
      </dsp:nvSpPr>
      <dsp:spPr>
        <a:xfrm>
          <a:off x="1507738" y="2338844"/>
          <a:ext cx="9007861" cy="13054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55" tIns="138155" rIns="138155" bIns="138155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 dirty="0"/>
            <a:t>The council had overall reserves of £53,639.10 at the start of the year but now currently has £43,096.16.</a:t>
          </a:r>
          <a:endParaRPr lang="en-US" sz="2200" kern="1200" dirty="0"/>
        </a:p>
      </dsp:txBody>
      <dsp:txXfrm>
        <a:off x="1507738" y="2338844"/>
        <a:ext cx="9007861" cy="13054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1F50A4-33A6-4758-846F-DE136287E974}">
      <dsp:nvSpPr>
        <dsp:cNvPr id="0" name=""/>
        <dsp:cNvSpPr/>
      </dsp:nvSpPr>
      <dsp:spPr>
        <a:xfrm>
          <a:off x="0" y="1712"/>
          <a:ext cx="51998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B1DCAD-06CD-45AE-A0BD-58E64C3B70A6}">
      <dsp:nvSpPr>
        <dsp:cNvPr id="0" name=""/>
        <dsp:cNvSpPr/>
      </dsp:nvSpPr>
      <dsp:spPr>
        <a:xfrm>
          <a:off x="0" y="1712"/>
          <a:ext cx="5199888" cy="11680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Difference to be funded - £12,900.00</a:t>
          </a:r>
          <a:endParaRPr lang="en-US" sz="1500" kern="1200" dirty="0"/>
        </a:p>
      </dsp:txBody>
      <dsp:txXfrm>
        <a:off x="0" y="1712"/>
        <a:ext cx="5199888" cy="1168032"/>
      </dsp:txXfrm>
    </dsp:sp>
    <dsp:sp modelId="{3E0E1620-E998-430B-91EE-EC72098C3286}">
      <dsp:nvSpPr>
        <dsp:cNvPr id="0" name=""/>
        <dsp:cNvSpPr/>
      </dsp:nvSpPr>
      <dsp:spPr>
        <a:xfrm>
          <a:off x="0" y="1169745"/>
          <a:ext cx="51998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F65E37-9560-4C06-BC4B-C6F52DC149BE}">
      <dsp:nvSpPr>
        <dsp:cNvPr id="0" name=""/>
        <dsp:cNvSpPr/>
      </dsp:nvSpPr>
      <dsp:spPr>
        <a:xfrm>
          <a:off x="0" y="1169745"/>
          <a:ext cx="5199888" cy="11680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 dirty="0"/>
            <a:t>The FRWG is proposing to increase the precept to £12,000 this year and to pay the other £900 from reserves. This equates to an increase of £4.65 per year for a Band D Household who would pay a total of £64.62 over the year.						</a:t>
          </a:r>
          <a:endParaRPr lang="en-US" sz="1500" kern="1200" dirty="0"/>
        </a:p>
      </dsp:txBody>
      <dsp:txXfrm>
        <a:off x="0" y="1169745"/>
        <a:ext cx="5199888" cy="1168032"/>
      </dsp:txXfrm>
    </dsp:sp>
    <dsp:sp modelId="{D15579D4-4D3A-442F-B15F-3C14DFFEC813}">
      <dsp:nvSpPr>
        <dsp:cNvPr id="0" name=""/>
        <dsp:cNvSpPr/>
      </dsp:nvSpPr>
      <dsp:spPr>
        <a:xfrm>
          <a:off x="0" y="2337778"/>
          <a:ext cx="519988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2990E1-57D3-4E7B-AA29-0D94FAC993E2}">
      <dsp:nvSpPr>
        <dsp:cNvPr id="0" name=""/>
        <dsp:cNvSpPr/>
      </dsp:nvSpPr>
      <dsp:spPr>
        <a:xfrm>
          <a:off x="0" y="2337778"/>
          <a:ext cx="5199888" cy="11680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Total reserves of £43,096.16 minus proposed earmarked reserves of £23,900.00 would leave a general reserve of £19,196.16</a:t>
          </a:r>
        </a:p>
      </dsp:txBody>
      <dsp:txXfrm>
        <a:off x="0" y="2337778"/>
        <a:ext cx="5199888" cy="11680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6AF61-1DE6-8B4C-4F75-6FF1C2120C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C7C9DE-4848-D0E6-22F2-FA8A5F3408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B7BFCC-919E-FA85-2426-585538563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4CCC-B230-40E1-A28F-6FAF77D810E5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183ED-DE28-210B-ACEA-0CE998659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8B7E4-F313-293A-56A9-ADB99E52F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8E87-AA64-4898-8485-167EE867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111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CF16AA-AD5C-B284-5344-458CE04A7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C3B9E5-95D3-7A5B-6C4A-7EA9B605A0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9C9051-3EB7-A4E7-F674-1A4D93CBC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4CCC-B230-40E1-A28F-6FAF77D810E5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6BDA7E-C34F-47EA-EB3E-60FAA71DB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77596-0E98-42A1-E386-0D2FFE151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8E87-AA64-4898-8485-167EE867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048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B633EC-3EF7-5539-577C-553E7C1F5B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C4549-8293-D913-3D76-F5B239C3B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EEBC0A-093D-738C-C663-117FDECFA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4CCC-B230-40E1-A28F-6FAF77D810E5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1BA7F-E635-F152-373F-9029CDD597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60976-DA76-18FA-FDB4-6E3487655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8E87-AA64-4898-8485-167EE867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5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EA507-0258-0D82-38AE-FB241C6C2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A44D6-B2EB-ADAD-5291-06EC936398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D3A0E5-4040-EC69-3899-76D7BE446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4CCC-B230-40E1-A28F-6FAF77D810E5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3B5722-B0B8-8424-E253-2C9A71BB4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5FBB3-7B09-2941-CA09-00C3D40C8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8E87-AA64-4898-8485-167EE867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08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B38E3-53A2-E6ED-CF18-512FB3E3C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726DF7-F620-3DE3-9BF3-F069BE41BE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C60B58-344B-8E97-9165-9879B7114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4CCC-B230-40E1-A28F-6FAF77D810E5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BB2CB1-5CD6-75A0-144D-45210F0D9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3BE4A-B057-490F-6DD2-3C56F496B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8E87-AA64-4898-8485-167EE867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954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66388-666E-9764-B5F9-708D4D39E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4898C-926E-EBF9-7A9D-724D3A8149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59FD7E-4554-5629-9042-00B7DED6EB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4DE5BF-033C-45FB-3123-D4E84C223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4CCC-B230-40E1-A28F-6FAF77D810E5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D226F2-D9B3-B179-53BF-826B3D51C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3962AE-D755-D0BC-F1CC-4D4204D81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8E87-AA64-4898-8485-167EE867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475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5733D-D748-D791-7E64-76AD8496D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6ADEF-4343-2610-27C8-F5E7B5732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F815F1-FD2E-BBFA-0392-AD8680FA7B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7A78CF-6CDE-92C3-C395-73F8D30AB2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0B3B52-4C33-E5F9-9068-13066672DE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8740C6-4D4B-166E-E222-6240B1C55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4CCC-B230-40E1-A28F-6FAF77D810E5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156C9C-6B40-8CED-2D8B-2FB761C7E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73EC49-6524-08A8-17A2-D137BAF72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8E87-AA64-4898-8485-167EE867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30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2E8DB-1FAD-E43C-BEFB-78A03ECBA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B4DCC9-B279-2F9A-182F-DEC74E184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4CCC-B230-40E1-A28F-6FAF77D810E5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205586-7D5E-1CCE-7340-3287A1669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64ED8E-F9B3-B781-6247-586530E1C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8E87-AA64-4898-8485-167EE867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5193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5163AD-C6FA-7009-1AEE-F33442D9F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4CCC-B230-40E1-A28F-6FAF77D810E5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1A9C80-A0A7-5FA4-1F60-AA7165658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37F13F-67DA-BB96-DE15-B2E2E9E5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8E87-AA64-4898-8485-167EE867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644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E436B-C85B-7ACC-FC1D-0E820A229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FE5FF-42C5-96D3-B20F-2D1AF7910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64DCA-A95D-D0F3-D075-0A76341394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5D1EC8-D8AA-6BC8-D6B4-778237D31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4CCC-B230-40E1-A28F-6FAF77D810E5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73B71C-B24A-39A5-8F4C-D45E7FD186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150006-A2CE-8D51-6C6B-08E58C97E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8E87-AA64-4898-8485-167EE867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956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00D4D-C0A8-C57D-3793-49BB6080F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0C93A0-EF91-D3EA-AE95-554D101D8F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8507F2-161A-1555-106C-816B6D31CD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908435-B0DC-42BA-91A7-F73A6824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D4CCC-B230-40E1-A28F-6FAF77D810E5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DEDA8F-8A90-F558-DEBC-EE66C44F5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F26B47-E6CA-2158-8D1B-56D73C181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B8E87-AA64-4898-8485-167EE867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86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E9750C-252B-FA0E-1EB1-E06F313F1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64BAEE-BDC5-3763-A2E8-27F95C7BD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C476A-3438-25BB-0DB7-461331C8933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FD4CCC-B230-40E1-A28F-6FAF77D810E5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74F9AE-5DC5-D701-AC22-4B9B0B3F99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5BDAA6-5A3F-CE13-C5A9-59B7C2260F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B8E87-AA64-4898-8485-167EE867F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74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0E95DD1-3797-2941-31EF-7D850D237D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en-GB" sz="5200">
                <a:solidFill>
                  <a:schemeClr val="tx2"/>
                </a:solidFill>
              </a:rPr>
              <a:t>Cutcombe Parish Council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6BD838F-9422-2255-EA15-F05798E7A0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tx2"/>
                </a:solidFill>
              </a:rPr>
              <a:t>Budget 2026/2027</a:t>
            </a:r>
          </a:p>
        </p:txBody>
      </p:sp>
    </p:spTree>
    <p:extLst>
      <p:ext uri="{BB962C8B-B14F-4D97-AF65-F5344CB8AC3E}">
        <p14:creationId xmlns:p14="http://schemas.microsoft.com/office/powerpoint/2010/main" val="16038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EA627B0-8C82-C949-9B90-802364610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anchor="ctr">
            <a:normAutofit/>
          </a:bodyPr>
          <a:lstStyle/>
          <a:p>
            <a:r>
              <a:rPr lang="en-GB" sz="5200" dirty="0">
                <a:solidFill>
                  <a:srgbClr val="666699"/>
                </a:solidFill>
              </a:rPr>
              <a:t>Total Proposed Budget 2025/26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7192AB3-DD21-9832-2508-7436C46351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9566824"/>
              </p:ext>
            </p:extLst>
          </p:nvPr>
        </p:nvGraphicFramePr>
        <p:xfrm>
          <a:off x="2569377" y="2644240"/>
          <a:ext cx="7050194" cy="28526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10455">
                  <a:extLst>
                    <a:ext uri="{9D8B030D-6E8A-4147-A177-3AD203B41FA5}">
                      <a16:colId xmlns:a16="http://schemas.microsoft.com/office/drawing/2014/main" val="2995094427"/>
                    </a:ext>
                  </a:extLst>
                </a:gridCol>
                <a:gridCol w="2139739">
                  <a:extLst>
                    <a:ext uri="{9D8B030D-6E8A-4147-A177-3AD203B41FA5}">
                      <a16:colId xmlns:a16="http://schemas.microsoft.com/office/drawing/2014/main" val="3069396256"/>
                    </a:ext>
                  </a:extLst>
                </a:gridCol>
              </a:tblGrid>
              <a:tr h="587439">
                <a:tc>
                  <a:txBody>
                    <a:bodyPr/>
                    <a:lstStyle/>
                    <a:p>
                      <a:pPr algn="l" fontAlgn="t"/>
                      <a:r>
                        <a:rPr lang="en-GB" sz="3300" u="none" strike="noStrike">
                          <a:effectLst/>
                        </a:rPr>
                        <a:t>Salary Costs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463" marR="17463" marT="174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3300" u="none" strike="noStrike" dirty="0">
                          <a:effectLst/>
                        </a:rPr>
                        <a:t>£9,250.00</a:t>
                      </a:r>
                      <a:endParaRPr lang="en-GB" sz="3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463" marR="17463" marT="17463" marB="0"/>
                </a:tc>
                <a:extLst>
                  <a:ext uri="{0D108BD9-81ED-4DB2-BD59-A6C34878D82A}">
                    <a16:rowId xmlns:a16="http://schemas.microsoft.com/office/drawing/2014/main" val="1258707341"/>
                  </a:ext>
                </a:extLst>
              </a:tr>
              <a:tr h="1090359">
                <a:tc>
                  <a:txBody>
                    <a:bodyPr/>
                    <a:lstStyle/>
                    <a:p>
                      <a:pPr algn="l" fontAlgn="t"/>
                      <a:r>
                        <a:rPr lang="en-GB" sz="3300" u="none" strike="noStrike">
                          <a:effectLst/>
                        </a:rPr>
                        <a:t>General &amp; Administrative Expenses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463" marR="17463" marT="174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3300" u="none" strike="noStrike" dirty="0">
                          <a:effectLst/>
                        </a:rPr>
                        <a:t>£14,010.00</a:t>
                      </a:r>
                      <a:endParaRPr lang="en-GB" sz="3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463" marR="17463" marT="17463" marB="0"/>
                </a:tc>
                <a:extLst>
                  <a:ext uri="{0D108BD9-81ED-4DB2-BD59-A6C34878D82A}">
                    <a16:rowId xmlns:a16="http://schemas.microsoft.com/office/drawing/2014/main" val="559475524"/>
                  </a:ext>
                </a:extLst>
              </a:tr>
              <a:tr h="587439">
                <a:tc>
                  <a:txBody>
                    <a:bodyPr/>
                    <a:lstStyle/>
                    <a:p>
                      <a:pPr algn="l" fontAlgn="t"/>
                      <a:r>
                        <a:rPr lang="en-GB" sz="3300" u="none" strike="noStrike">
                          <a:effectLst/>
                        </a:rPr>
                        <a:t>Snowdrop Valley</a:t>
                      </a:r>
                      <a:endParaRPr lang="en-GB" sz="33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463" marR="17463" marT="174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3300" u="none" strike="noStrike" dirty="0">
                          <a:effectLst/>
                        </a:rPr>
                        <a:t>£2,440</a:t>
                      </a:r>
                      <a:endParaRPr lang="en-GB" sz="3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463" marR="17463" marT="17463" marB="0"/>
                </a:tc>
                <a:extLst>
                  <a:ext uri="{0D108BD9-81ED-4DB2-BD59-A6C34878D82A}">
                    <a16:rowId xmlns:a16="http://schemas.microsoft.com/office/drawing/2014/main" val="2016985528"/>
                  </a:ext>
                </a:extLst>
              </a:tr>
              <a:tr h="587439">
                <a:tc>
                  <a:txBody>
                    <a:bodyPr/>
                    <a:lstStyle/>
                    <a:p>
                      <a:pPr algn="l" fontAlgn="t"/>
                      <a:r>
                        <a:rPr lang="en-GB" sz="3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17463" marR="17463" marT="17463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3300" b="1" u="none" strike="noStrike" dirty="0">
                          <a:effectLst/>
                        </a:rPr>
                        <a:t>£25,700.00</a:t>
                      </a:r>
                      <a:endParaRPr lang="en-GB" sz="33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463" marR="17463" marT="17463" marB="0"/>
                </a:tc>
                <a:extLst>
                  <a:ext uri="{0D108BD9-81ED-4DB2-BD59-A6C34878D82A}">
                    <a16:rowId xmlns:a16="http://schemas.microsoft.com/office/drawing/2014/main" val="3976257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8284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D1BA3A-872F-E89E-04C8-EBB5EE8721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5822102" cy="1454051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The Proposed 2026/27 Budget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EBB75272-52CD-0719-EF09-778E17459E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04672" y="2421682"/>
            <a:ext cx="4977578" cy="363928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Spend:</a:t>
            </a:r>
          </a:p>
          <a:p>
            <a:r>
              <a:rPr lang="en-US" sz="1800" dirty="0">
                <a:solidFill>
                  <a:schemeClr val="tx2"/>
                </a:solidFill>
              </a:rPr>
              <a:t>The proposed 2026/27 budget total is: £25,700.00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Income: </a:t>
            </a:r>
          </a:p>
          <a:p>
            <a:r>
              <a:rPr lang="en-US" sz="1800" dirty="0">
                <a:solidFill>
                  <a:schemeClr val="tx2"/>
                </a:solidFill>
              </a:rPr>
              <a:t>The expected income (Minus the precept) 2026/27 is: £12,800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The difference</a:t>
            </a:r>
          </a:p>
          <a:p>
            <a:r>
              <a:rPr lang="en-US" sz="1800" dirty="0">
                <a:solidFill>
                  <a:schemeClr val="tx2"/>
                </a:solidFill>
              </a:rPr>
              <a:t>The difference is £12,900.00</a:t>
            </a:r>
          </a:p>
          <a:p>
            <a:pPr marL="0" indent="0">
              <a:buNone/>
            </a:pPr>
            <a:endParaRPr lang="en-US" sz="1800" dirty="0">
              <a:solidFill>
                <a:schemeClr val="tx2"/>
              </a:solidFill>
            </a:endParaRPr>
          </a:p>
          <a:p>
            <a:pPr marL="0"/>
            <a:endParaRPr lang="en-US" sz="1800" dirty="0">
              <a:solidFill>
                <a:schemeClr val="tx2"/>
              </a:solidFill>
            </a:endParaRPr>
          </a:p>
          <a:p>
            <a:pPr marL="0"/>
            <a:endParaRPr lang="en-US" sz="1800" dirty="0">
              <a:solidFill>
                <a:schemeClr val="tx2"/>
              </a:solidFill>
            </a:endParaRPr>
          </a:p>
          <a:p>
            <a:pPr marL="0"/>
            <a:endParaRPr lang="en-US" sz="1800" dirty="0">
              <a:solidFill>
                <a:schemeClr val="tx2"/>
              </a:solidFill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5" name="Picture 14" descr="Graph on document with pen">
            <a:extLst>
              <a:ext uri="{FF2B5EF4-FFF2-40B4-BE49-F238E27FC236}">
                <a16:creationId xmlns:a16="http://schemas.microsoft.com/office/drawing/2014/main" id="{B7CFBCFD-9087-4F9A-F562-59C59E613CC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2828" r="19273" b="-1"/>
          <a:stretch/>
        </p:blipFill>
        <p:spPr>
          <a:xfrm>
            <a:off x="8632907" y="1629089"/>
            <a:ext cx="2597658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535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3E860-4507-8C67-6A0B-B0F95019C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566844"/>
            <a:ext cx="5181601" cy="1642956"/>
          </a:xfrm>
        </p:spPr>
        <p:txBody>
          <a:bodyPr anchor="b">
            <a:normAutofit/>
          </a:bodyPr>
          <a:lstStyle/>
          <a:p>
            <a:r>
              <a:rPr lang="en-GB" sz="3600" dirty="0">
                <a:solidFill>
                  <a:schemeClr val="tx2"/>
                </a:solidFill>
              </a:rPr>
              <a:t>Precept calculations:</a:t>
            </a:r>
          </a:p>
        </p:txBody>
      </p:sp>
      <p:graphicFrame>
        <p:nvGraphicFramePr>
          <p:cNvPr id="36" name="Content Placeholder 2">
            <a:extLst>
              <a:ext uri="{FF2B5EF4-FFF2-40B4-BE49-F238E27FC236}">
                <a16:creationId xmlns:a16="http://schemas.microsoft.com/office/drawing/2014/main" id="{0C90CF0D-E21D-B636-3775-F043D28BF8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3962573"/>
              </p:ext>
            </p:extLst>
          </p:nvPr>
        </p:nvGraphicFramePr>
        <p:xfrm>
          <a:off x="896112" y="2596243"/>
          <a:ext cx="5199888" cy="350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7" name="Group 36">
            <a:extLst>
              <a:ext uri="{FF2B5EF4-FFF2-40B4-BE49-F238E27FC236}">
                <a16:creationId xmlns:a16="http://schemas.microsoft.com/office/drawing/2014/main" id="{59D47941-986F-4A15-FC41-7527D904B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0285" y="4887326"/>
            <a:ext cx="2022729" cy="1993164"/>
            <a:chOff x="-60285" y="4581559"/>
            <a:chExt cx="2330572" cy="2296509"/>
          </a:xfrm>
        </p:grpSpPr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360EC868-83E9-43E0-4856-1190B28863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1400132">
              <a:off x="1073269" y="6038524"/>
              <a:ext cx="374890" cy="373361"/>
            </a:xfrm>
            <a:custGeom>
              <a:avLst/>
              <a:gdLst>
                <a:gd name="connsiteX0" fmla="*/ 2531073 w 4828010"/>
                <a:gd name="connsiteY0" fmla="*/ 0 h 4873559"/>
                <a:gd name="connsiteX1" fmla="*/ 3937963 w 4828010"/>
                <a:gd name="connsiteY1" fmla="*/ 437433 h 4873559"/>
                <a:gd name="connsiteX2" fmla="*/ 4806231 w 4828010"/>
                <a:gd name="connsiteY2" fmla="*/ 1773180 h 4873559"/>
                <a:gd name="connsiteX3" fmla="*/ 4448644 w 4828010"/>
                <a:gd name="connsiteY3" fmla="*/ 3933235 h 4873559"/>
                <a:gd name="connsiteX4" fmla="*/ 3192542 w 4828010"/>
                <a:gd name="connsiteY4" fmla="*/ 4716168 h 4873559"/>
                <a:gd name="connsiteX5" fmla="*/ 937448 w 4828010"/>
                <a:gd name="connsiteY5" fmla="*/ 4547691 h 4873559"/>
                <a:gd name="connsiteX6" fmla="*/ 12348 w 4828010"/>
                <a:gd name="connsiteY6" fmla="*/ 3026750 h 4873559"/>
                <a:gd name="connsiteX7" fmla="*/ 553508 w 4828010"/>
                <a:gd name="connsiteY7" fmla="*/ 740383 h 4873559"/>
                <a:gd name="connsiteX8" fmla="*/ 2531073 w 4828010"/>
                <a:gd name="connsiteY8" fmla="*/ 0 h 4873559"/>
                <a:gd name="connsiteX0" fmla="*/ 2531073 w 4828010"/>
                <a:gd name="connsiteY0" fmla="*/ 0 h 4853896"/>
                <a:gd name="connsiteX1" fmla="*/ 3937963 w 4828010"/>
                <a:gd name="connsiteY1" fmla="*/ 437433 h 4853896"/>
                <a:gd name="connsiteX2" fmla="*/ 4806231 w 4828010"/>
                <a:gd name="connsiteY2" fmla="*/ 1773180 h 4853896"/>
                <a:gd name="connsiteX3" fmla="*/ 4448644 w 4828010"/>
                <a:gd name="connsiteY3" fmla="*/ 3933235 h 4853896"/>
                <a:gd name="connsiteX4" fmla="*/ 3192542 w 4828010"/>
                <a:gd name="connsiteY4" fmla="*/ 4716168 h 4853896"/>
                <a:gd name="connsiteX5" fmla="*/ 1075671 w 4828010"/>
                <a:gd name="connsiteY5" fmla="*/ 4473263 h 4853896"/>
                <a:gd name="connsiteX6" fmla="*/ 12348 w 4828010"/>
                <a:gd name="connsiteY6" fmla="*/ 3026750 h 4853896"/>
                <a:gd name="connsiteX7" fmla="*/ 553508 w 4828010"/>
                <a:gd name="connsiteY7" fmla="*/ 740383 h 4853896"/>
                <a:gd name="connsiteX8" fmla="*/ 2531073 w 4828010"/>
                <a:gd name="connsiteY8" fmla="*/ 0 h 4853896"/>
                <a:gd name="connsiteX0" fmla="*/ 2531073 w 4828010"/>
                <a:gd name="connsiteY0" fmla="*/ 0 h 4852652"/>
                <a:gd name="connsiteX1" fmla="*/ 3937963 w 4828010"/>
                <a:gd name="connsiteY1" fmla="*/ 437433 h 4852652"/>
                <a:gd name="connsiteX2" fmla="*/ 4806231 w 4828010"/>
                <a:gd name="connsiteY2" fmla="*/ 1773180 h 4852652"/>
                <a:gd name="connsiteX3" fmla="*/ 4448644 w 4828010"/>
                <a:gd name="connsiteY3" fmla="*/ 3933235 h 4852652"/>
                <a:gd name="connsiteX4" fmla="*/ 3192542 w 4828010"/>
                <a:gd name="connsiteY4" fmla="*/ 4716168 h 4852652"/>
                <a:gd name="connsiteX5" fmla="*/ 1160732 w 4828010"/>
                <a:gd name="connsiteY5" fmla="*/ 4467947 h 4852652"/>
                <a:gd name="connsiteX6" fmla="*/ 12348 w 4828010"/>
                <a:gd name="connsiteY6" fmla="*/ 3026750 h 4852652"/>
                <a:gd name="connsiteX7" fmla="*/ 553508 w 4828010"/>
                <a:gd name="connsiteY7" fmla="*/ 740383 h 4852652"/>
                <a:gd name="connsiteX8" fmla="*/ 2531073 w 4828010"/>
                <a:gd name="connsiteY8" fmla="*/ 0 h 4852652"/>
                <a:gd name="connsiteX0" fmla="*/ 2531073 w 4828010"/>
                <a:gd name="connsiteY0" fmla="*/ 0 h 4852652"/>
                <a:gd name="connsiteX1" fmla="*/ 3937963 w 4828010"/>
                <a:gd name="connsiteY1" fmla="*/ 437433 h 4852652"/>
                <a:gd name="connsiteX2" fmla="*/ 4806231 w 4828010"/>
                <a:gd name="connsiteY2" fmla="*/ 1773180 h 4852652"/>
                <a:gd name="connsiteX3" fmla="*/ 4448644 w 4828010"/>
                <a:gd name="connsiteY3" fmla="*/ 3933235 h 4852652"/>
                <a:gd name="connsiteX4" fmla="*/ 3192542 w 4828010"/>
                <a:gd name="connsiteY4" fmla="*/ 4716168 h 4852652"/>
                <a:gd name="connsiteX5" fmla="*/ 1160732 w 4828010"/>
                <a:gd name="connsiteY5" fmla="*/ 4467947 h 4852652"/>
                <a:gd name="connsiteX6" fmla="*/ 12348 w 4828010"/>
                <a:gd name="connsiteY6" fmla="*/ 3026750 h 4852652"/>
                <a:gd name="connsiteX7" fmla="*/ 553508 w 4828010"/>
                <a:gd name="connsiteY7" fmla="*/ 740383 h 4852652"/>
                <a:gd name="connsiteX8" fmla="*/ 2531073 w 4828010"/>
                <a:gd name="connsiteY8" fmla="*/ 0 h 4852652"/>
                <a:gd name="connsiteX0" fmla="*/ 2460239 w 4757176"/>
                <a:gd name="connsiteY0" fmla="*/ 0 h 4850182"/>
                <a:gd name="connsiteX1" fmla="*/ 3867129 w 4757176"/>
                <a:gd name="connsiteY1" fmla="*/ 437433 h 4850182"/>
                <a:gd name="connsiteX2" fmla="*/ 4735397 w 4757176"/>
                <a:gd name="connsiteY2" fmla="*/ 1773180 h 4850182"/>
                <a:gd name="connsiteX3" fmla="*/ 4377810 w 4757176"/>
                <a:gd name="connsiteY3" fmla="*/ 3933235 h 4850182"/>
                <a:gd name="connsiteX4" fmla="*/ 3121708 w 4757176"/>
                <a:gd name="connsiteY4" fmla="*/ 4716168 h 4850182"/>
                <a:gd name="connsiteX5" fmla="*/ 1089898 w 4757176"/>
                <a:gd name="connsiteY5" fmla="*/ 4467947 h 4850182"/>
                <a:gd name="connsiteX6" fmla="*/ 15942 w 4757176"/>
                <a:gd name="connsiteY6" fmla="*/ 3101178 h 4850182"/>
                <a:gd name="connsiteX7" fmla="*/ 482674 w 4757176"/>
                <a:gd name="connsiteY7" fmla="*/ 740383 h 4850182"/>
                <a:gd name="connsiteX8" fmla="*/ 2460239 w 4757176"/>
                <a:gd name="connsiteY8" fmla="*/ 0 h 4850182"/>
                <a:gd name="connsiteX0" fmla="*/ 2460239 w 4757176"/>
                <a:gd name="connsiteY0" fmla="*/ 0 h 4850182"/>
                <a:gd name="connsiteX1" fmla="*/ 3867129 w 4757176"/>
                <a:gd name="connsiteY1" fmla="*/ 437433 h 4850182"/>
                <a:gd name="connsiteX2" fmla="*/ 4735397 w 4757176"/>
                <a:gd name="connsiteY2" fmla="*/ 1773180 h 4850182"/>
                <a:gd name="connsiteX3" fmla="*/ 4377810 w 4757176"/>
                <a:gd name="connsiteY3" fmla="*/ 3933235 h 4850182"/>
                <a:gd name="connsiteX4" fmla="*/ 3121708 w 4757176"/>
                <a:gd name="connsiteY4" fmla="*/ 4716168 h 4850182"/>
                <a:gd name="connsiteX5" fmla="*/ 1089898 w 4757176"/>
                <a:gd name="connsiteY5" fmla="*/ 4467947 h 4850182"/>
                <a:gd name="connsiteX6" fmla="*/ 15942 w 4757176"/>
                <a:gd name="connsiteY6" fmla="*/ 3101178 h 4850182"/>
                <a:gd name="connsiteX7" fmla="*/ 482674 w 4757176"/>
                <a:gd name="connsiteY7" fmla="*/ 740383 h 4850182"/>
                <a:gd name="connsiteX8" fmla="*/ 2460239 w 4757176"/>
                <a:gd name="connsiteY8" fmla="*/ 0 h 4850182"/>
                <a:gd name="connsiteX0" fmla="*/ 2484014 w 4780951"/>
                <a:gd name="connsiteY0" fmla="*/ 0 h 4850182"/>
                <a:gd name="connsiteX1" fmla="*/ 3890904 w 4780951"/>
                <a:gd name="connsiteY1" fmla="*/ 437433 h 4850182"/>
                <a:gd name="connsiteX2" fmla="*/ 4759172 w 4780951"/>
                <a:gd name="connsiteY2" fmla="*/ 1773180 h 4850182"/>
                <a:gd name="connsiteX3" fmla="*/ 4401585 w 4780951"/>
                <a:gd name="connsiteY3" fmla="*/ 3933235 h 4850182"/>
                <a:gd name="connsiteX4" fmla="*/ 3145483 w 4780951"/>
                <a:gd name="connsiteY4" fmla="*/ 4716168 h 4850182"/>
                <a:gd name="connsiteX5" fmla="*/ 1113673 w 4780951"/>
                <a:gd name="connsiteY5" fmla="*/ 4467947 h 4850182"/>
                <a:gd name="connsiteX6" fmla="*/ 39717 w 4780951"/>
                <a:gd name="connsiteY6" fmla="*/ 3101178 h 4850182"/>
                <a:gd name="connsiteX7" fmla="*/ 506449 w 4780951"/>
                <a:gd name="connsiteY7" fmla="*/ 740383 h 4850182"/>
                <a:gd name="connsiteX8" fmla="*/ 2484014 w 4780951"/>
                <a:gd name="connsiteY8" fmla="*/ 0 h 4850182"/>
                <a:gd name="connsiteX0" fmla="*/ 2484014 w 4780127"/>
                <a:gd name="connsiteY0" fmla="*/ 0 h 4850182"/>
                <a:gd name="connsiteX1" fmla="*/ 3890904 w 4780127"/>
                <a:gd name="connsiteY1" fmla="*/ 437433 h 4850182"/>
                <a:gd name="connsiteX2" fmla="*/ 4759172 w 4780127"/>
                <a:gd name="connsiteY2" fmla="*/ 1773180 h 4850182"/>
                <a:gd name="connsiteX3" fmla="*/ 4390953 w 4780127"/>
                <a:gd name="connsiteY3" fmla="*/ 3805644 h 4850182"/>
                <a:gd name="connsiteX4" fmla="*/ 3145483 w 4780127"/>
                <a:gd name="connsiteY4" fmla="*/ 4716168 h 4850182"/>
                <a:gd name="connsiteX5" fmla="*/ 1113673 w 4780127"/>
                <a:gd name="connsiteY5" fmla="*/ 4467947 h 4850182"/>
                <a:gd name="connsiteX6" fmla="*/ 39717 w 4780127"/>
                <a:gd name="connsiteY6" fmla="*/ 3101178 h 4850182"/>
                <a:gd name="connsiteX7" fmla="*/ 506449 w 4780127"/>
                <a:gd name="connsiteY7" fmla="*/ 740383 h 4850182"/>
                <a:gd name="connsiteX8" fmla="*/ 2484014 w 4780127"/>
                <a:gd name="connsiteY8" fmla="*/ 0 h 4850182"/>
                <a:gd name="connsiteX0" fmla="*/ 2484014 w 4778010"/>
                <a:gd name="connsiteY0" fmla="*/ 0 h 4846926"/>
                <a:gd name="connsiteX1" fmla="*/ 3890904 w 4778010"/>
                <a:gd name="connsiteY1" fmla="*/ 437433 h 4846926"/>
                <a:gd name="connsiteX2" fmla="*/ 4759172 w 4778010"/>
                <a:gd name="connsiteY2" fmla="*/ 1773180 h 4846926"/>
                <a:gd name="connsiteX3" fmla="*/ 4390953 w 4778010"/>
                <a:gd name="connsiteY3" fmla="*/ 3805644 h 4846926"/>
                <a:gd name="connsiteX4" fmla="*/ 3343914 w 4778010"/>
                <a:gd name="connsiteY4" fmla="*/ 4712128 h 4846926"/>
                <a:gd name="connsiteX5" fmla="*/ 1113673 w 4778010"/>
                <a:gd name="connsiteY5" fmla="*/ 4467947 h 4846926"/>
                <a:gd name="connsiteX6" fmla="*/ 39717 w 4778010"/>
                <a:gd name="connsiteY6" fmla="*/ 3101178 h 4846926"/>
                <a:gd name="connsiteX7" fmla="*/ 506449 w 4778010"/>
                <a:gd name="connsiteY7" fmla="*/ 740383 h 4846926"/>
                <a:gd name="connsiteX8" fmla="*/ 2484014 w 4778010"/>
                <a:gd name="connsiteY8" fmla="*/ 0 h 4846926"/>
                <a:gd name="connsiteX0" fmla="*/ 2484014 w 4782503"/>
                <a:gd name="connsiteY0" fmla="*/ 0 h 4846926"/>
                <a:gd name="connsiteX1" fmla="*/ 3890904 w 4782503"/>
                <a:gd name="connsiteY1" fmla="*/ 437433 h 4846926"/>
                <a:gd name="connsiteX2" fmla="*/ 4759172 w 4782503"/>
                <a:gd name="connsiteY2" fmla="*/ 1773180 h 4846926"/>
                <a:gd name="connsiteX3" fmla="*/ 4450482 w 4782503"/>
                <a:gd name="connsiteY3" fmla="*/ 3688481 h 4846926"/>
                <a:gd name="connsiteX4" fmla="*/ 3343914 w 4782503"/>
                <a:gd name="connsiteY4" fmla="*/ 4712128 h 4846926"/>
                <a:gd name="connsiteX5" fmla="*/ 1113673 w 4782503"/>
                <a:gd name="connsiteY5" fmla="*/ 4467947 h 4846926"/>
                <a:gd name="connsiteX6" fmla="*/ 39717 w 4782503"/>
                <a:gd name="connsiteY6" fmla="*/ 3101178 h 4846926"/>
                <a:gd name="connsiteX7" fmla="*/ 506449 w 4782503"/>
                <a:gd name="connsiteY7" fmla="*/ 740383 h 4846926"/>
                <a:gd name="connsiteX8" fmla="*/ 2484014 w 4782503"/>
                <a:gd name="connsiteY8" fmla="*/ 0 h 4846926"/>
                <a:gd name="connsiteX0" fmla="*/ 2484014 w 4784889"/>
                <a:gd name="connsiteY0" fmla="*/ 0 h 4846926"/>
                <a:gd name="connsiteX1" fmla="*/ 3890904 w 4784889"/>
                <a:gd name="connsiteY1" fmla="*/ 437433 h 4846926"/>
                <a:gd name="connsiteX2" fmla="*/ 4759172 w 4784889"/>
                <a:gd name="connsiteY2" fmla="*/ 1773180 h 4846926"/>
                <a:gd name="connsiteX3" fmla="*/ 4474294 w 4784889"/>
                <a:gd name="connsiteY3" fmla="*/ 3676361 h 4846926"/>
                <a:gd name="connsiteX4" fmla="*/ 3343914 w 4784889"/>
                <a:gd name="connsiteY4" fmla="*/ 4712128 h 4846926"/>
                <a:gd name="connsiteX5" fmla="*/ 1113673 w 4784889"/>
                <a:gd name="connsiteY5" fmla="*/ 4467947 h 4846926"/>
                <a:gd name="connsiteX6" fmla="*/ 39717 w 4784889"/>
                <a:gd name="connsiteY6" fmla="*/ 3101178 h 4846926"/>
                <a:gd name="connsiteX7" fmla="*/ 506449 w 4784889"/>
                <a:gd name="connsiteY7" fmla="*/ 740383 h 4846926"/>
                <a:gd name="connsiteX8" fmla="*/ 2484014 w 4784889"/>
                <a:gd name="connsiteY8" fmla="*/ 0 h 4846926"/>
                <a:gd name="connsiteX0" fmla="*/ 2484014 w 4784889"/>
                <a:gd name="connsiteY0" fmla="*/ 0 h 4860980"/>
                <a:gd name="connsiteX1" fmla="*/ 3890904 w 4784889"/>
                <a:gd name="connsiteY1" fmla="*/ 437433 h 4860980"/>
                <a:gd name="connsiteX2" fmla="*/ 4759172 w 4784889"/>
                <a:gd name="connsiteY2" fmla="*/ 1773180 h 4860980"/>
                <a:gd name="connsiteX3" fmla="*/ 4474294 w 4784889"/>
                <a:gd name="connsiteY3" fmla="*/ 3676361 h 4860980"/>
                <a:gd name="connsiteX4" fmla="*/ 3343914 w 4784889"/>
                <a:gd name="connsiteY4" fmla="*/ 4712128 h 4860980"/>
                <a:gd name="connsiteX5" fmla="*/ 1097799 w 4784889"/>
                <a:gd name="connsiteY5" fmla="*/ 4524510 h 4860980"/>
                <a:gd name="connsiteX6" fmla="*/ 39717 w 4784889"/>
                <a:gd name="connsiteY6" fmla="*/ 3101178 h 4860980"/>
                <a:gd name="connsiteX7" fmla="*/ 506449 w 4784889"/>
                <a:gd name="connsiteY7" fmla="*/ 740383 h 4860980"/>
                <a:gd name="connsiteX8" fmla="*/ 2484014 w 4784889"/>
                <a:gd name="connsiteY8" fmla="*/ 0 h 4860980"/>
                <a:gd name="connsiteX0" fmla="*/ 2484014 w 4783308"/>
                <a:gd name="connsiteY0" fmla="*/ 0 h 4860981"/>
                <a:gd name="connsiteX1" fmla="*/ 3890904 w 4783308"/>
                <a:gd name="connsiteY1" fmla="*/ 437433 h 4860981"/>
                <a:gd name="connsiteX2" fmla="*/ 4759172 w 4783308"/>
                <a:gd name="connsiteY2" fmla="*/ 1773180 h 4860981"/>
                <a:gd name="connsiteX3" fmla="*/ 4474294 w 4783308"/>
                <a:gd name="connsiteY3" fmla="*/ 3676361 h 4860981"/>
                <a:gd name="connsiteX4" fmla="*/ 3443129 w 4783308"/>
                <a:gd name="connsiteY4" fmla="*/ 4712129 h 4860981"/>
                <a:gd name="connsiteX5" fmla="*/ 1097799 w 4783308"/>
                <a:gd name="connsiteY5" fmla="*/ 4524510 h 4860981"/>
                <a:gd name="connsiteX6" fmla="*/ 39717 w 4783308"/>
                <a:gd name="connsiteY6" fmla="*/ 3101178 h 4860981"/>
                <a:gd name="connsiteX7" fmla="*/ 506449 w 4783308"/>
                <a:gd name="connsiteY7" fmla="*/ 740383 h 4860981"/>
                <a:gd name="connsiteX8" fmla="*/ 2484014 w 4783308"/>
                <a:gd name="connsiteY8" fmla="*/ 0 h 4860981"/>
                <a:gd name="connsiteX0" fmla="*/ 2484014 w 4783308"/>
                <a:gd name="connsiteY0" fmla="*/ 0 h 4821502"/>
                <a:gd name="connsiteX1" fmla="*/ 3890904 w 4783308"/>
                <a:gd name="connsiteY1" fmla="*/ 437433 h 4821502"/>
                <a:gd name="connsiteX2" fmla="*/ 4759172 w 4783308"/>
                <a:gd name="connsiteY2" fmla="*/ 1773180 h 4821502"/>
                <a:gd name="connsiteX3" fmla="*/ 4474294 w 4783308"/>
                <a:gd name="connsiteY3" fmla="*/ 3676361 h 4821502"/>
                <a:gd name="connsiteX4" fmla="*/ 3443129 w 4783308"/>
                <a:gd name="connsiteY4" fmla="*/ 4712129 h 4821502"/>
                <a:gd name="connsiteX5" fmla="*/ 1097799 w 4783308"/>
                <a:gd name="connsiteY5" fmla="*/ 4524510 h 4821502"/>
                <a:gd name="connsiteX6" fmla="*/ 39717 w 4783308"/>
                <a:gd name="connsiteY6" fmla="*/ 3101178 h 4821502"/>
                <a:gd name="connsiteX7" fmla="*/ 506449 w 4783308"/>
                <a:gd name="connsiteY7" fmla="*/ 740383 h 4821502"/>
                <a:gd name="connsiteX8" fmla="*/ 2484014 w 4783308"/>
                <a:gd name="connsiteY8" fmla="*/ 0 h 4821502"/>
                <a:gd name="connsiteX0" fmla="*/ 2484014 w 4783308"/>
                <a:gd name="connsiteY0" fmla="*/ 0 h 4821502"/>
                <a:gd name="connsiteX1" fmla="*/ 3890904 w 4783308"/>
                <a:gd name="connsiteY1" fmla="*/ 437433 h 4821502"/>
                <a:gd name="connsiteX2" fmla="*/ 4759172 w 4783308"/>
                <a:gd name="connsiteY2" fmla="*/ 1773180 h 4821502"/>
                <a:gd name="connsiteX3" fmla="*/ 4474294 w 4783308"/>
                <a:gd name="connsiteY3" fmla="*/ 3676361 h 4821502"/>
                <a:gd name="connsiteX4" fmla="*/ 3443129 w 4783308"/>
                <a:gd name="connsiteY4" fmla="*/ 4712129 h 4821502"/>
                <a:gd name="connsiteX5" fmla="*/ 1097799 w 4783308"/>
                <a:gd name="connsiteY5" fmla="*/ 4524510 h 4821502"/>
                <a:gd name="connsiteX6" fmla="*/ 39717 w 4783308"/>
                <a:gd name="connsiteY6" fmla="*/ 3101178 h 4821502"/>
                <a:gd name="connsiteX7" fmla="*/ 506449 w 4783308"/>
                <a:gd name="connsiteY7" fmla="*/ 740383 h 4821502"/>
                <a:gd name="connsiteX8" fmla="*/ 2484014 w 4783308"/>
                <a:gd name="connsiteY8" fmla="*/ 0 h 4821502"/>
                <a:gd name="connsiteX0" fmla="*/ 2532073 w 4784141"/>
                <a:gd name="connsiteY0" fmla="*/ 0 h 4773425"/>
                <a:gd name="connsiteX1" fmla="*/ 3891737 w 4784141"/>
                <a:gd name="connsiteY1" fmla="*/ 389356 h 4773425"/>
                <a:gd name="connsiteX2" fmla="*/ 4760005 w 4784141"/>
                <a:gd name="connsiteY2" fmla="*/ 1725103 h 4773425"/>
                <a:gd name="connsiteX3" fmla="*/ 4475127 w 4784141"/>
                <a:gd name="connsiteY3" fmla="*/ 3628284 h 4773425"/>
                <a:gd name="connsiteX4" fmla="*/ 3443962 w 4784141"/>
                <a:gd name="connsiteY4" fmla="*/ 4664052 h 4773425"/>
                <a:gd name="connsiteX5" fmla="*/ 1098632 w 4784141"/>
                <a:gd name="connsiteY5" fmla="*/ 4476433 h 4773425"/>
                <a:gd name="connsiteX6" fmla="*/ 40550 w 4784141"/>
                <a:gd name="connsiteY6" fmla="*/ 3053101 h 4773425"/>
                <a:gd name="connsiteX7" fmla="*/ 507282 w 4784141"/>
                <a:gd name="connsiteY7" fmla="*/ 692306 h 4773425"/>
                <a:gd name="connsiteX8" fmla="*/ 2532073 w 4784141"/>
                <a:gd name="connsiteY8" fmla="*/ 0 h 4773425"/>
                <a:gd name="connsiteX0" fmla="*/ 2532073 w 4784141"/>
                <a:gd name="connsiteY0" fmla="*/ 491 h 4773916"/>
                <a:gd name="connsiteX1" fmla="*/ 3891737 w 4784141"/>
                <a:gd name="connsiteY1" fmla="*/ 389847 h 4773916"/>
                <a:gd name="connsiteX2" fmla="*/ 4760005 w 4784141"/>
                <a:gd name="connsiteY2" fmla="*/ 1725594 h 4773916"/>
                <a:gd name="connsiteX3" fmla="*/ 4475127 w 4784141"/>
                <a:gd name="connsiteY3" fmla="*/ 3628775 h 4773916"/>
                <a:gd name="connsiteX4" fmla="*/ 3443962 w 4784141"/>
                <a:gd name="connsiteY4" fmla="*/ 4664543 h 4773916"/>
                <a:gd name="connsiteX5" fmla="*/ 1098632 w 4784141"/>
                <a:gd name="connsiteY5" fmla="*/ 4476924 h 4773916"/>
                <a:gd name="connsiteX6" fmla="*/ 40550 w 4784141"/>
                <a:gd name="connsiteY6" fmla="*/ 3053592 h 4773916"/>
                <a:gd name="connsiteX7" fmla="*/ 507282 w 4784141"/>
                <a:gd name="connsiteY7" fmla="*/ 692797 h 4773916"/>
                <a:gd name="connsiteX8" fmla="*/ 2532073 w 4784141"/>
                <a:gd name="connsiteY8" fmla="*/ 491 h 4773916"/>
                <a:gd name="connsiteX0" fmla="*/ 2532073 w 4784141"/>
                <a:gd name="connsiteY0" fmla="*/ 491 h 4773916"/>
                <a:gd name="connsiteX1" fmla="*/ 3891737 w 4784141"/>
                <a:gd name="connsiteY1" fmla="*/ 389847 h 4773916"/>
                <a:gd name="connsiteX2" fmla="*/ 4760005 w 4784141"/>
                <a:gd name="connsiteY2" fmla="*/ 1725594 h 4773916"/>
                <a:gd name="connsiteX3" fmla="*/ 4475127 w 4784141"/>
                <a:gd name="connsiteY3" fmla="*/ 3628775 h 4773916"/>
                <a:gd name="connsiteX4" fmla="*/ 3443962 w 4784141"/>
                <a:gd name="connsiteY4" fmla="*/ 4664543 h 4773916"/>
                <a:gd name="connsiteX5" fmla="*/ 1098632 w 4784141"/>
                <a:gd name="connsiteY5" fmla="*/ 4476924 h 4773916"/>
                <a:gd name="connsiteX6" fmla="*/ 40550 w 4784141"/>
                <a:gd name="connsiteY6" fmla="*/ 3053592 h 4773916"/>
                <a:gd name="connsiteX7" fmla="*/ 507282 w 4784141"/>
                <a:gd name="connsiteY7" fmla="*/ 692797 h 4773916"/>
                <a:gd name="connsiteX8" fmla="*/ 2532073 w 4784141"/>
                <a:gd name="connsiteY8" fmla="*/ 491 h 4773916"/>
                <a:gd name="connsiteX0" fmla="*/ 2558783 w 4784614"/>
                <a:gd name="connsiteY0" fmla="*/ 525 h 4757924"/>
                <a:gd name="connsiteX1" fmla="*/ 3892210 w 4784614"/>
                <a:gd name="connsiteY1" fmla="*/ 373855 h 4757924"/>
                <a:gd name="connsiteX2" fmla="*/ 4760478 w 4784614"/>
                <a:gd name="connsiteY2" fmla="*/ 1709602 h 4757924"/>
                <a:gd name="connsiteX3" fmla="*/ 4475600 w 4784614"/>
                <a:gd name="connsiteY3" fmla="*/ 3612783 h 4757924"/>
                <a:gd name="connsiteX4" fmla="*/ 3444435 w 4784614"/>
                <a:gd name="connsiteY4" fmla="*/ 4648551 h 4757924"/>
                <a:gd name="connsiteX5" fmla="*/ 1099105 w 4784614"/>
                <a:gd name="connsiteY5" fmla="*/ 4460932 h 4757924"/>
                <a:gd name="connsiteX6" fmla="*/ 41023 w 4784614"/>
                <a:gd name="connsiteY6" fmla="*/ 3037600 h 4757924"/>
                <a:gd name="connsiteX7" fmla="*/ 507755 w 4784614"/>
                <a:gd name="connsiteY7" fmla="*/ 676805 h 4757924"/>
                <a:gd name="connsiteX8" fmla="*/ 2558783 w 4784614"/>
                <a:gd name="connsiteY8" fmla="*/ 525 h 4757924"/>
                <a:gd name="connsiteX0" fmla="*/ 2558783 w 4784614"/>
                <a:gd name="connsiteY0" fmla="*/ 408 h 4757807"/>
                <a:gd name="connsiteX1" fmla="*/ 3907953 w 4784614"/>
                <a:gd name="connsiteY1" fmla="*/ 443183 h 4757807"/>
                <a:gd name="connsiteX2" fmla="*/ 4760478 w 4784614"/>
                <a:gd name="connsiteY2" fmla="*/ 1709485 h 4757807"/>
                <a:gd name="connsiteX3" fmla="*/ 4475600 w 4784614"/>
                <a:gd name="connsiteY3" fmla="*/ 3612666 h 4757807"/>
                <a:gd name="connsiteX4" fmla="*/ 3444435 w 4784614"/>
                <a:gd name="connsiteY4" fmla="*/ 4648434 h 4757807"/>
                <a:gd name="connsiteX5" fmla="*/ 1099105 w 4784614"/>
                <a:gd name="connsiteY5" fmla="*/ 4460815 h 4757807"/>
                <a:gd name="connsiteX6" fmla="*/ 41023 w 4784614"/>
                <a:gd name="connsiteY6" fmla="*/ 3037483 h 4757807"/>
                <a:gd name="connsiteX7" fmla="*/ 507755 w 4784614"/>
                <a:gd name="connsiteY7" fmla="*/ 676688 h 4757807"/>
                <a:gd name="connsiteX8" fmla="*/ 2558783 w 4784614"/>
                <a:gd name="connsiteY8" fmla="*/ 408 h 4757807"/>
                <a:gd name="connsiteX0" fmla="*/ 2675744 w 4786788"/>
                <a:gd name="connsiteY0" fmla="*/ 250 h 4954478"/>
                <a:gd name="connsiteX1" fmla="*/ 3910127 w 4786788"/>
                <a:gd name="connsiteY1" fmla="*/ 639854 h 4954478"/>
                <a:gd name="connsiteX2" fmla="*/ 4762652 w 4786788"/>
                <a:gd name="connsiteY2" fmla="*/ 1906156 h 4954478"/>
                <a:gd name="connsiteX3" fmla="*/ 4477774 w 4786788"/>
                <a:gd name="connsiteY3" fmla="*/ 3809337 h 4954478"/>
                <a:gd name="connsiteX4" fmla="*/ 3446609 w 4786788"/>
                <a:gd name="connsiteY4" fmla="*/ 4845105 h 4954478"/>
                <a:gd name="connsiteX5" fmla="*/ 1101279 w 4786788"/>
                <a:gd name="connsiteY5" fmla="*/ 4657486 h 4954478"/>
                <a:gd name="connsiteX6" fmla="*/ 43197 w 4786788"/>
                <a:gd name="connsiteY6" fmla="*/ 3234154 h 4954478"/>
                <a:gd name="connsiteX7" fmla="*/ 509929 w 4786788"/>
                <a:gd name="connsiteY7" fmla="*/ 873359 h 4954478"/>
                <a:gd name="connsiteX8" fmla="*/ 2675744 w 4786788"/>
                <a:gd name="connsiteY8" fmla="*/ 250 h 4954478"/>
                <a:gd name="connsiteX0" fmla="*/ 2675744 w 4786788"/>
                <a:gd name="connsiteY0" fmla="*/ 250 h 4954478"/>
                <a:gd name="connsiteX1" fmla="*/ 3910127 w 4786788"/>
                <a:gd name="connsiteY1" fmla="*/ 639854 h 4954478"/>
                <a:gd name="connsiteX2" fmla="*/ 4762652 w 4786788"/>
                <a:gd name="connsiteY2" fmla="*/ 1906156 h 4954478"/>
                <a:gd name="connsiteX3" fmla="*/ 4477774 w 4786788"/>
                <a:gd name="connsiteY3" fmla="*/ 3809337 h 4954478"/>
                <a:gd name="connsiteX4" fmla="*/ 3446609 w 4786788"/>
                <a:gd name="connsiteY4" fmla="*/ 4845105 h 4954478"/>
                <a:gd name="connsiteX5" fmla="*/ 1101279 w 4786788"/>
                <a:gd name="connsiteY5" fmla="*/ 4657486 h 4954478"/>
                <a:gd name="connsiteX6" fmla="*/ 43197 w 4786788"/>
                <a:gd name="connsiteY6" fmla="*/ 3234154 h 4954478"/>
                <a:gd name="connsiteX7" fmla="*/ 509929 w 4786788"/>
                <a:gd name="connsiteY7" fmla="*/ 873359 h 4954478"/>
                <a:gd name="connsiteX8" fmla="*/ 2675744 w 4786788"/>
                <a:gd name="connsiteY8" fmla="*/ 250 h 4954478"/>
                <a:gd name="connsiteX0" fmla="*/ 2675744 w 4786788"/>
                <a:gd name="connsiteY0" fmla="*/ 290 h 4954518"/>
                <a:gd name="connsiteX1" fmla="*/ 3910127 w 4786788"/>
                <a:gd name="connsiteY1" fmla="*/ 639894 h 4954518"/>
                <a:gd name="connsiteX2" fmla="*/ 4762652 w 4786788"/>
                <a:gd name="connsiteY2" fmla="*/ 1906196 h 4954518"/>
                <a:gd name="connsiteX3" fmla="*/ 4477774 w 4786788"/>
                <a:gd name="connsiteY3" fmla="*/ 3809377 h 4954518"/>
                <a:gd name="connsiteX4" fmla="*/ 3446609 w 4786788"/>
                <a:gd name="connsiteY4" fmla="*/ 4845145 h 4954518"/>
                <a:gd name="connsiteX5" fmla="*/ 1101279 w 4786788"/>
                <a:gd name="connsiteY5" fmla="*/ 4657526 h 4954518"/>
                <a:gd name="connsiteX6" fmla="*/ 43197 w 4786788"/>
                <a:gd name="connsiteY6" fmla="*/ 3234194 h 4954518"/>
                <a:gd name="connsiteX7" fmla="*/ 509929 w 4786788"/>
                <a:gd name="connsiteY7" fmla="*/ 873399 h 4954518"/>
                <a:gd name="connsiteX8" fmla="*/ 2675744 w 4786788"/>
                <a:gd name="connsiteY8" fmla="*/ 290 h 4954518"/>
                <a:gd name="connsiteX0" fmla="*/ 2675744 w 4786788"/>
                <a:gd name="connsiteY0" fmla="*/ 326 h 4954554"/>
                <a:gd name="connsiteX1" fmla="*/ 3990884 w 4786788"/>
                <a:gd name="connsiteY1" fmla="*/ 591130 h 4954554"/>
                <a:gd name="connsiteX2" fmla="*/ 4762652 w 4786788"/>
                <a:gd name="connsiteY2" fmla="*/ 1906232 h 4954554"/>
                <a:gd name="connsiteX3" fmla="*/ 4477774 w 4786788"/>
                <a:gd name="connsiteY3" fmla="*/ 3809413 h 4954554"/>
                <a:gd name="connsiteX4" fmla="*/ 3446609 w 4786788"/>
                <a:gd name="connsiteY4" fmla="*/ 4845181 h 4954554"/>
                <a:gd name="connsiteX5" fmla="*/ 1101279 w 4786788"/>
                <a:gd name="connsiteY5" fmla="*/ 4657562 h 4954554"/>
                <a:gd name="connsiteX6" fmla="*/ 43197 w 4786788"/>
                <a:gd name="connsiteY6" fmla="*/ 3234230 h 4954554"/>
                <a:gd name="connsiteX7" fmla="*/ 509929 w 4786788"/>
                <a:gd name="connsiteY7" fmla="*/ 873435 h 4954554"/>
                <a:gd name="connsiteX8" fmla="*/ 2675744 w 4786788"/>
                <a:gd name="connsiteY8" fmla="*/ 326 h 4954554"/>
                <a:gd name="connsiteX0" fmla="*/ 2662196 w 4773240"/>
                <a:gd name="connsiteY0" fmla="*/ 326 h 4954554"/>
                <a:gd name="connsiteX1" fmla="*/ 3977336 w 4773240"/>
                <a:gd name="connsiteY1" fmla="*/ 591130 h 4954554"/>
                <a:gd name="connsiteX2" fmla="*/ 4749104 w 4773240"/>
                <a:gd name="connsiteY2" fmla="*/ 1906232 h 4954554"/>
                <a:gd name="connsiteX3" fmla="*/ 4464226 w 4773240"/>
                <a:gd name="connsiteY3" fmla="*/ 3809413 h 4954554"/>
                <a:gd name="connsiteX4" fmla="*/ 3433061 w 4773240"/>
                <a:gd name="connsiteY4" fmla="*/ 4845181 h 4954554"/>
                <a:gd name="connsiteX5" fmla="*/ 1087731 w 4773240"/>
                <a:gd name="connsiteY5" fmla="*/ 4657562 h 4954554"/>
                <a:gd name="connsiteX6" fmla="*/ 29649 w 4773240"/>
                <a:gd name="connsiteY6" fmla="*/ 3234230 h 4954554"/>
                <a:gd name="connsiteX7" fmla="*/ 640977 w 4773240"/>
                <a:gd name="connsiteY7" fmla="*/ 730117 h 4954554"/>
                <a:gd name="connsiteX8" fmla="*/ 2662196 w 4773240"/>
                <a:gd name="connsiteY8" fmla="*/ 326 h 4954554"/>
                <a:gd name="connsiteX0" fmla="*/ 2664762 w 4775806"/>
                <a:gd name="connsiteY0" fmla="*/ 326 h 4954554"/>
                <a:gd name="connsiteX1" fmla="*/ 3979902 w 4775806"/>
                <a:gd name="connsiteY1" fmla="*/ 591130 h 4954554"/>
                <a:gd name="connsiteX2" fmla="*/ 4751670 w 4775806"/>
                <a:gd name="connsiteY2" fmla="*/ 1906232 h 4954554"/>
                <a:gd name="connsiteX3" fmla="*/ 4466792 w 4775806"/>
                <a:gd name="connsiteY3" fmla="*/ 3809413 h 4954554"/>
                <a:gd name="connsiteX4" fmla="*/ 3435627 w 4775806"/>
                <a:gd name="connsiteY4" fmla="*/ 4845181 h 4954554"/>
                <a:gd name="connsiteX5" fmla="*/ 1090297 w 4775806"/>
                <a:gd name="connsiteY5" fmla="*/ 4657562 h 4954554"/>
                <a:gd name="connsiteX6" fmla="*/ 32215 w 4775806"/>
                <a:gd name="connsiteY6" fmla="*/ 3234230 h 4954554"/>
                <a:gd name="connsiteX7" fmla="*/ 607899 w 4775806"/>
                <a:gd name="connsiteY7" fmla="*/ 806182 h 4954554"/>
                <a:gd name="connsiteX8" fmla="*/ 2664762 w 4775806"/>
                <a:gd name="connsiteY8" fmla="*/ 326 h 4954554"/>
                <a:gd name="connsiteX0" fmla="*/ 2673549 w 4784593"/>
                <a:gd name="connsiteY0" fmla="*/ 326 h 4954554"/>
                <a:gd name="connsiteX1" fmla="*/ 3988689 w 4784593"/>
                <a:gd name="connsiteY1" fmla="*/ 591130 h 4954554"/>
                <a:gd name="connsiteX2" fmla="*/ 4760457 w 4784593"/>
                <a:gd name="connsiteY2" fmla="*/ 1906232 h 4954554"/>
                <a:gd name="connsiteX3" fmla="*/ 4475579 w 4784593"/>
                <a:gd name="connsiteY3" fmla="*/ 3809413 h 4954554"/>
                <a:gd name="connsiteX4" fmla="*/ 3444414 w 4784593"/>
                <a:gd name="connsiteY4" fmla="*/ 4845181 h 4954554"/>
                <a:gd name="connsiteX5" fmla="*/ 1099084 w 4784593"/>
                <a:gd name="connsiteY5" fmla="*/ 4657562 h 4954554"/>
                <a:gd name="connsiteX6" fmla="*/ 41002 w 4784593"/>
                <a:gd name="connsiteY6" fmla="*/ 3234230 h 4954554"/>
                <a:gd name="connsiteX7" fmla="*/ 616686 w 4784593"/>
                <a:gd name="connsiteY7" fmla="*/ 806182 h 4954554"/>
                <a:gd name="connsiteX8" fmla="*/ 2673549 w 4784593"/>
                <a:gd name="connsiteY8" fmla="*/ 326 h 4954554"/>
                <a:gd name="connsiteX0" fmla="*/ 2649000 w 4760044"/>
                <a:gd name="connsiteY0" fmla="*/ 326 h 4964273"/>
                <a:gd name="connsiteX1" fmla="*/ 3964140 w 4760044"/>
                <a:gd name="connsiteY1" fmla="*/ 591130 h 4964273"/>
                <a:gd name="connsiteX2" fmla="*/ 4735908 w 4760044"/>
                <a:gd name="connsiteY2" fmla="*/ 1906232 h 4964273"/>
                <a:gd name="connsiteX3" fmla="*/ 4451030 w 4760044"/>
                <a:gd name="connsiteY3" fmla="*/ 3809413 h 4964273"/>
                <a:gd name="connsiteX4" fmla="*/ 3419865 w 4760044"/>
                <a:gd name="connsiteY4" fmla="*/ 4845181 h 4964273"/>
                <a:gd name="connsiteX5" fmla="*/ 1074535 w 4760044"/>
                <a:gd name="connsiteY5" fmla="*/ 4657562 h 4964273"/>
                <a:gd name="connsiteX6" fmla="*/ 33359 w 4760044"/>
                <a:gd name="connsiteY6" fmla="*/ 2995991 h 4964273"/>
                <a:gd name="connsiteX7" fmla="*/ 592137 w 4760044"/>
                <a:gd name="connsiteY7" fmla="*/ 806182 h 4964273"/>
                <a:gd name="connsiteX8" fmla="*/ 2649000 w 4760044"/>
                <a:gd name="connsiteY8" fmla="*/ 326 h 4964273"/>
                <a:gd name="connsiteX0" fmla="*/ 2649000 w 4849482"/>
                <a:gd name="connsiteY0" fmla="*/ 2 h 4963949"/>
                <a:gd name="connsiteX1" fmla="*/ 4735908 w 4849482"/>
                <a:gd name="connsiteY1" fmla="*/ 1905908 h 4963949"/>
                <a:gd name="connsiteX2" fmla="*/ 4451030 w 4849482"/>
                <a:gd name="connsiteY2" fmla="*/ 3809089 h 4963949"/>
                <a:gd name="connsiteX3" fmla="*/ 3419865 w 4849482"/>
                <a:gd name="connsiteY3" fmla="*/ 4844857 h 4963949"/>
                <a:gd name="connsiteX4" fmla="*/ 1074535 w 4849482"/>
                <a:gd name="connsiteY4" fmla="*/ 4657238 h 4963949"/>
                <a:gd name="connsiteX5" fmla="*/ 33359 w 4849482"/>
                <a:gd name="connsiteY5" fmla="*/ 2995667 h 4963949"/>
                <a:gd name="connsiteX6" fmla="*/ 592137 w 4849482"/>
                <a:gd name="connsiteY6" fmla="*/ 805858 h 4963949"/>
                <a:gd name="connsiteX7" fmla="*/ 2649000 w 4849482"/>
                <a:gd name="connsiteY7" fmla="*/ 2 h 4963949"/>
                <a:gd name="connsiteX0" fmla="*/ 2649000 w 4942023"/>
                <a:gd name="connsiteY0" fmla="*/ 2 h 4678955"/>
                <a:gd name="connsiteX1" fmla="*/ 4735908 w 4942023"/>
                <a:gd name="connsiteY1" fmla="*/ 1905908 h 4678955"/>
                <a:gd name="connsiteX2" fmla="*/ 4451030 w 4942023"/>
                <a:gd name="connsiteY2" fmla="*/ 3809089 h 4678955"/>
                <a:gd name="connsiteX3" fmla="*/ 1074535 w 4942023"/>
                <a:gd name="connsiteY3" fmla="*/ 4657238 h 4678955"/>
                <a:gd name="connsiteX4" fmla="*/ 33359 w 4942023"/>
                <a:gd name="connsiteY4" fmla="*/ 2995667 h 4678955"/>
                <a:gd name="connsiteX5" fmla="*/ 592137 w 4942023"/>
                <a:gd name="connsiteY5" fmla="*/ 805858 h 4678955"/>
                <a:gd name="connsiteX6" fmla="*/ 2649000 w 4942023"/>
                <a:gd name="connsiteY6" fmla="*/ 2 h 4678955"/>
                <a:gd name="connsiteX0" fmla="*/ 2649000 w 4806392"/>
                <a:gd name="connsiteY0" fmla="*/ 2 h 4842789"/>
                <a:gd name="connsiteX1" fmla="*/ 4735908 w 4806392"/>
                <a:gd name="connsiteY1" fmla="*/ 1905908 h 4842789"/>
                <a:gd name="connsiteX2" fmla="*/ 3706624 w 4806392"/>
                <a:gd name="connsiteY2" fmla="*/ 4493428 h 4842789"/>
                <a:gd name="connsiteX3" fmla="*/ 1074535 w 4806392"/>
                <a:gd name="connsiteY3" fmla="*/ 4657238 h 4842789"/>
                <a:gd name="connsiteX4" fmla="*/ 33359 w 4806392"/>
                <a:gd name="connsiteY4" fmla="*/ 2995667 h 4842789"/>
                <a:gd name="connsiteX5" fmla="*/ 592137 w 4806392"/>
                <a:gd name="connsiteY5" fmla="*/ 805858 h 4842789"/>
                <a:gd name="connsiteX6" fmla="*/ 2649000 w 4806392"/>
                <a:gd name="connsiteY6" fmla="*/ 2 h 4842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6392" h="4842789">
                  <a:moveTo>
                    <a:pt x="2649000" y="2"/>
                  </a:moveTo>
                  <a:cubicBezTo>
                    <a:pt x="3339628" y="183344"/>
                    <a:pt x="4435570" y="1271060"/>
                    <a:pt x="4735908" y="1905908"/>
                  </a:cubicBezTo>
                  <a:cubicBezTo>
                    <a:pt x="5036246" y="2540756"/>
                    <a:pt x="4316853" y="4034873"/>
                    <a:pt x="3706624" y="4493428"/>
                  </a:cubicBezTo>
                  <a:cubicBezTo>
                    <a:pt x="3096395" y="4951983"/>
                    <a:pt x="1686746" y="4906865"/>
                    <a:pt x="1074535" y="4657238"/>
                  </a:cubicBezTo>
                  <a:cubicBezTo>
                    <a:pt x="462324" y="4407611"/>
                    <a:pt x="145196" y="3624902"/>
                    <a:pt x="33359" y="2995667"/>
                  </a:cubicBezTo>
                  <a:cubicBezTo>
                    <a:pt x="-94426" y="2318585"/>
                    <a:pt x="156197" y="1305135"/>
                    <a:pt x="592137" y="805858"/>
                  </a:cubicBezTo>
                  <a:cubicBezTo>
                    <a:pt x="1028077" y="306581"/>
                    <a:pt x="1996327" y="30750"/>
                    <a:pt x="2649000" y="2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6D985B52-4EDF-48D5-D47E-F9B38F2A1C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29076">
              <a:off x="962723" y="6319494"/>
              <a:ext cx="1307564" cy="558574"/>
            </a:xfrm>
            <a:custGeom>
              <a:avLst/>
              <a:gdLst>
                <a:gd name="connsiteX0" fmla="*/ 1307564 w 1307564"/>
                <a:gd name="connsiteY0" fmla="*/ 360848 h 558574"/>
                <a:gd name="connsiteX1" fmla="*/ 1264610 w 1307564"/>
                <a:gd name="connsiteY1" fmla="*/ 558387 h 558574"/>
                <a:gd name="connsiteX2" fmla="*/ 496925 w 1307564"/>
                <a:gd name="connsiteY2" fmla="*/ 469382 h 558574"/>
                <a:gd name="connsiteX3" fmla="*/ 472802 w 1307564"/>
                <a:gd name="connsiteY3" fmla="*/ 464872 h 558574"/>
                <a:gd name="connsiteX4" fmla="*/ 0 w 1307564"/>
                <a:gd name="connsiteY4" fmla="*/ 0 h 558574"/>
                <a:gd name="connsiteX5" fmla="*/ 152076 w 1307564"/>
                <a:gd name="connsiteY5" fmla="*/ 41404 h 558574"/>
                <a:gd name="connsiteX6" fmla="*/ 1307564 w 1307564"/>
                <a:gd name="connsiteY6" fmla="*/ 360848 h 558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7564" h="558574">
                  <a:moveTo>
                    <a:pt x="1307564" y="360848"/>
                  </a:moveTo>
                  <a:cubicBezTo>
                    <a:pt x="1303188" y="403876"/>
                    <a:pt x="1279827" y="564823"/>
                    <a:pt x="1264610" y="558387"/>
                  </a:cubicBezTo>
                  <a:cubicBezTo>
                    <a:pt x="1237694" y="559849"/>
                    <a:pt x="802592" y="520038"/>
                    <a:pt x="496925" y="469382"/>
                  </a:cubicBezTo>
                  <a:lnTo>
                    <a:pt x="472802" y="464872"/>
                  </a:lnTo>
                  <a:lnTo>
                    <a:pt x="0" y="0"/>
                  </a:lnTo>
                  <a:lnTo>
                    <a:pt x="152076" y="41404"/>
                  </a:lnTo>
                  <a:cubicBezTo>
                    <a:pt x="614511" y="166095"/>
                    <a:pt x="1270124" y="336305"/>
                    <a:pt x="1307564" y="360848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3DFB3DD7-EE05-3397-7AB2-0974D469A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29076">
              <a:off x="962723" y="6319494"/>
              <a:ext cx="1307564" cy="558574"/>
            </a:xfrm>
            <a:custGeom>
              <a:avLst/>
              <a:gdLst>
                <a:gd name="connsiteX0" fmla="*/ 1307564 w 1307564"/>
                <a:gd name="connsiteY0" fmla="*/ 360848 h 558574"/>
                <a:gd name="connsiteX1" fmla="*/ 1264610 w 1307564"/>
                <a:gd name="connsiteY1" fmla="*/ 558387 h 558574"/>
                <a:gd name="connsiteX2" fmla="*/ 496925 w 1307564"/>
                <a:gd name="connsiteY2" fmla="*/ 469382 h 558574"/>
                <a:gd name="connsiteX3" fmla="*/ 472802 w 1307564"/>
                <a:gd name="connsiteY3" fmla="*/ 464872 h 558574"/>
                <a:gd name="connsiteX4" fmla="*/ 0 w 1307564"/>
                <a:gd name="connsiteY4" fmla="*/ 0 h 558574"/>
                <a:gd name="connsiteX5" fmla="*/ 152076 w 1307564"/>
                <a:gd name="connsiteY5" fmla="*/ 41404 h 558574"/>
                <a:gd name="connsiteX6" fmla="*/ 1307564 w 1307564"/>
                <a:gd name="connsiteY6" fmla="*/ 360848 h 5585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7564" h="558574">
                  <a:moveTo>
                    <a:pt x="1307564" y="360848"/>
                  </a:moveTo>
                  <a:cubicBezTo>
                    <a:pt x="1303188" y="403876"/>
                    <a:pt x="1279827" y="564823"/>
                    <a:pt x="1264610" y="558387"/>
                  </a:cubicBezTo>
                  <a:cubicBezTo>
                    <a:pt x="1237694" y="559849"/>
                    <a:pt x="802592" y="520038"/>
                    <a:pt x="496925" y="469382"/>
                  </a:cubicBezTo>
                  <a:lnTo>
                    <a:pt x="472802" y="464872"/>
                  </a:lnTo>
                  <a:lnTo>
                    <a:pt x="0" y="0"/>
                  </a:lnTo>
                  <a:lnTo>
                    <a:pt x="152076" y="41404"/>
                  </a:lnTo>
                  <a:cubicBezTo>
                    <a:pt x="614511" y="166095"/>
                    <a:pt x="1270124" y="336305"/>
                    <a:pt x="1307564" y="360848"/>
                  </a:cubicBezTo>
                  <a:close/>
                </a:path>
              </a:pathLst>
            </a:custGeom>
            <a:solidFill>
              <a:schemeClr val="accent3">
                <a:lumMod val="20000"/>
                <a:lumOff val="80000"/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D1E859F5-3E53-24D1-D141-628C029B79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938007" flipV="1">
              <a:off x="-570599" y="5091873"/>
              <a:ext cx="1904974" cy="884345"/>
            </a:xfrm>
            <a:custGeom>
              <a:avLst/>
              <a:gdLst>
                <a:gd name="connsiteX0" fmla="*/ 0 w 1904974"/>
                <a:gd name="connsiteY0" fmla="*/ 421557 h 884345"/>
                <a:gd name="connsiteX1" fmla="*/ 416370 w 1904974"/>
                <a:gd name="connsiteY1" fmla="*/ 530740 h 884345"/>
                <a:gd name="connsiteX2" fmla="*/ 1800731 w 1904974"/>
                <a:gd name="connsiteY2" fmla="*/ 866036 h 884345"/>
                <a:gd name="connsiteX3" fmla="*/ 1904485 w 1904974"/>
                <a:gd name="connsiteY3" fmla="*/ 880134 h 884345"/>
                <a:gd name="connsiteX4" fmla="*/ 1894966 w 1904974"/>
                <a:gd name="connsiteY4" fmla="*/ 779469 h 884345"/>
                <a:gd name="connsiteX5" fmla="*/ 1761844 w 1904974"/>
                <a:gd name="connsiteY5" fmla="*/ 402374 h 884345"/>
                <a:gd name="connsiteX6" fmla="*/ 1377785 w 1904974"/>
                <a:gd name="connsiteY6" fmla="*/ 3317 h 884345"/>
                <a:gd name="connsiteX7" fmla="*/ 1372668 w 1904974"/>
                <a:gd name="connsiteY7" fmla="*/ 0 h 884345"/>
                <a:gd name="connsiteX8" fmla="*/ 337869 w 1904974"/>
                <a:gd name="connsiteY8" fmla="*/ 139908 h 884345"/>
                <a:gd name="connsiteX9" fmla="*/ 188081 w 1904974"/>
                <a:gd name="connsiteY9" fmla="*/ 203651 h 884345"/>
                <a:gd name="connsiteX10" fmla="*/ 125663 w 1904974"/>
                <a:gd name="connsiteY10" fmla="*/ 268413 h 884345"/>
                <a:gd name="connsiteX11" fmla="*/ 0 w 1904974"/>
                <a:gd name="connsiteY11" fmla="*/ 421557 h 884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04974" h="884345">
                  <a:moveTo>
                    <a:pt x="0" y="421557"/>
                  </a:moveTo>
                  <a:cubicBezTo>
                    <a:pt x="3634" y="427260"/>
                    <a:pt x="235761" y="473169"/>
                    <a:pt x="416370" y="530740"/>
                  </a:cubicBezTo>
                  <a:lnTo>
                    <a:pt x="1800731" y="866036"/>
                  </a:lnTo>
                  <a:cubicBezTo>
                    <a:pt x="1847450" y="875071"/>
                    <a:pt x="1894389" y="892323"/>
                    <a:pt x="1904485" y="880134"/>
                  </a:cubicBezTo>
                  <a:cubicBezTo>
                    <a:pt x="1907165" y="859490"/>
                    <a:pt x="1898113" y="808332"/>
                    <a:pt x="1894966" y="779469"/>
                  </a:cubicBezTo>
                  <a:cubicBezTo>
                    <a:pt x="1878988" y="675447"/>
                    <a:pt x="1847255" y="520751"/>
                    <a:pt x="1761844" y="402374"/>
                  </a:cubicBezTo>
                  <a:cubicBezTo>
                    <a:pt x="1676433" y="283997"/>
                    <a:pt x="1531056" y="114087"/>
                    <a:pt x="1377785" y="3317"/>
                  </a:cubicBezTo>
                  <a:lnTo>
                    <a:pt x="1372668" y="0"/>
                  </a:lnTo>
                  <a:lnTo>
                    <a:pt x="337869" y="139908"/>
                  </a:lnTo>
                  <a:lnTo>
                    <a:pt x="188081" y="203651"/>
                  </a:lnTo>
                  <a:lnTo>
                    <a:pt x="125663" y="268413"/>
                  </a:lnTo>
                  <a:cubicBezTo>
                    <a:pt x="56438" y="343137"/>
                    <a:pt x="7361" y="404648"/>
                    <a:pt x="0" y="421557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2E19958B-8991-2DE4-0301-6ADCA0C200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4938007" flipV="1">
              <a:off x="-570599" y="5091873"/>
              <a:ext cx="1904974" cy="884345"/>
            </a:xfrm>
            <a:custGeom>
              <a:avLst/>
              <a:gdLst>
                <a:gd name="connsiteX0" fmla="*/ 0 w 1904974"/>
                <a:gd name="connsiteY0" fmla="*/ 421557 h 884345"/>
                <a:gd name="connsiteX1" fmla="*/ 416370 w 1904974"/>
                <a:gd name="connsiteY1" fmla="*/ 530740 h 884345"/>
                <a:gd name="connsiteX2" fmla="*/ 1800731 w 1904974"/>
                <a:gd name="connsiteY2" fmla="*/ 866036 h 884345"/>
                <a:gd name="connsiteX3" fmla="*/ 1904485 w 1904974"/>
                <a:gd name="connsiteY3" fmla="*/ 880134 h 884345"/>
                <a:gd name="connsiteX4" fmla="*/ 1894966 w 1904974"/>
                <a:gd name="connsiteY4" fmla="*/ 779469 h 884345"/>
                <a:gd name="connsiteX5" fmla="*/ 1761844 w 1904974"/>
                <a:gd name="connsiteY5" fmla="*/ 402374 h 884345"/>
                <a:gd name="connsiteX6" fmla="*/ 1377785 w 1904974"/>
                <a:gd name="connsiteY6" fmla="*/ 3317 h 884345"/>
                <a:gd name="connsiteX7" fmla="*/ 1372668 w 1904974"/>
                <a:gd name="connsiteY7" fmla="*/ 0 h 884345"/>
                <a:gd name="connsiteX8" fmla="*/ 337869 w 1904974"/>
                <a:gd name="connsiteY8" fmla="*/ 139908 h 884345"/>
                <a:gd name="connsiteX9" fmla="*/ 188081 w 1904974"/>
                <a:gd name="connsiteY9" fmla="*/ 203651 h 884345"/>
                <a:gd name="connsiteX10" fmla="*/ 125663 w 1904974"/>
                <a:gd name="connsiteY10" fmla="*/ 268413 h 884345"/>
                <a:gd name="connsiteX11" fmla="*/ 0 w 1904974"/>
                <a:gd name="connsiteY11" fmla="*/ 421557 h 8843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904974" h="884345">
                  <a:moveTo>
                    <a:pt x="0" y="421557"/>
                  </a:moveTo>
                  <a:cubicBezTo>
                    <a:pt x="3634" y="427260"/>
                    <a:pt x="235761" y="473169"/>
                    <a:pt x="416370" y="530740"/>
                  </a:cubicBezTo>
                  <a:lnTo>
                    <a:pt x="1800731" y="866036"/>
                  </a:lnTo>
                  <a:cubicBezTo>
                    <a:pt x="1847450" y="875071"/>
                    <a:pt x="1894389" y="892323"/>
                    <a:pt x="1904485" y="880134"/>
                  </a:cubicBezTo>
                  <a:cubicBezTo>
                    <a:pt x="1907165" y="859490"/>
                    <a:pt x="1898113" y="808332"/>
                    <a:pt x="1894966" y="779469"/>
                  </a:cubicBezTo>
                  <a:cubicBezTo>
                    <a:pt x="1878988" y="675447"/>
                    <a:pt x="1847255" y="520751"/>
                    <a:pt x="1761844" y="402374"/>
                  </a:cubicBezTo>
                  <a:cubicBezTo>
                    <a:pt x="1676433" y="283997"/>
                    <a:pt x="1531056" y="114087"/>
                    <a:pt x="1377785" y="3317"/>
                  </a:cubicBezTo>
                  <a:lnTo>
                    <a:pt x="1372668" y="0"/>
                  </a:lnTo>
                  <a:lnTo>
                    <a:pt x="337869" y="139908"/>
                  </a:lnTo>
                  <a:lnTo>
                    <a:pt x="188081" y="203651"/>
                  </a:lnTo>
                  <a:lnTo>
                    <a:pt x="125663" y="268413"/>
                  </a:lnTo>
                  <a:cubicBezTo>
                    <a:pt x="56438" y="343137"/>
                    <a:pt x="7361" y="404648"/>
                    <a:pt x="0" y="421557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  <a:alpha val="3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A8717AC-7AD7-91AB-5499-1F3770B937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1130834"/>
              </p:ext>
            </p:extLst>
          </p:nvPr>
        </p:nvGraphicFramePr>
        <p:xfrm>
          <a:off x="6643396" y="1173698"/>
          <a:ext cx="5161917" cy="5018999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3887503">
                  <a:extLst>
                    <a:ext uri="{9D8B030D-6E8A-4147-A177-3AD203B41FA5}">
                      <a16:colId xmlns:a16="http://schemas.microsoft.com/office/drawing/2014/main" val="1251466029"/>
                    </a:ext>
                  </a:extLst>
                </a:gridCol>
                <a:gridCol w="110404">
                  <a:extLst>
                    <a:ext uri="{9D8B030D-6E8A-4147-A177-3AD203B41FA5}">
                      <a16:colId xmlns:a16="http://schemas.microsoft.com/office/drawing/2014/main" val="206735230"/>
                    </a:ext>
                  </a:extLst>
                </a:gridCol>
                <a:gridCol w="1164010">
                  <a:extLst>
                    <a:ext uri="{9D8B030D-6E8A-4147-A177-3AD203B41FA5}">
                      <a16:colId xmlns:a16="http://schemas.microsoft.com/office/drawing/2014/main" val="3173674488"/>
                    </a:ext>
                  </a:extLst>
                </a:gridCol>
              </a:tblGrid>
              <a:tr h="627795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 dirty="0">
                          <a:effectLst/>
                        </a:rPr>
                        <a:t>Balances as of 31 December 2025</a:t>
                      </a:r>
                      <a:endParaRPr lang="en-GB" sz="1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extLst>
                  <a:ext uri="{0D108BD9-81ED-4DB2-BD59-A6C34878D82A}">
                    <a16:rowId xmlns:a16="http://schemas.microsoft.com/office/drawing/2014/main" val="441513161"/>
                  </a:ext>
                </a:extLst>
              </a:tr>
              <a:tr h="273190"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u="none" strike="noStrike" dirty="0">
                          <a:effectLst/>
                        </a:rPr>
                        <a:t>PC General Account </a:t>
                      </a:r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u="none" strike="noStrike" dirty="0">
                          <a:effectLst/>
                        </a:rPr>
                        <a:t>£3,818.32</a:t>
                      </a:r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extLst>
                  <a:ext uri="{0D108BD9-81ED-4DB2-BD59-A6C34878D82A}">
                    <a16:rowId xmlns:a16="http://schemas.microsoft.com/office/drawing/2014/main" val="2707949050"/>
                  </a:ext>
                </a:extLst>
              </a:tr>
              <a:tr h="273190"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PC Unity Trust Reserve Account</a:t>
                      </a:r>
                    </a:p>
                  </a:txBody>
                  <a:tcPr marL="8847" marR="8847" marT="884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£23,414.49</a:t>
                      </a:r>
                    </a:p>
                  </a:txBody>
                  <a:tcPr marL="8847" marR="8847" marT="8847" marB="0" anchor="b"/>
                </a:tc>
                <a:extLst>
                  <a:ext uri="{0D108BD9-81ED-4DB2-BD59-A6C34878D82A}">
                    <a16:rowId xmlns:a16="http://schemas.microsoft.com/office/drawing/2014/main" val="3978977387"/>
                  </a:ext>
                </a:extLst>
              </a:tr>
              <a:tr h="273190"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u="none" strike="noStrike" dirty="0">
                          <a:effectLst/>
                        </a:rPr>
                        <a:t>Snowdrop Valley Account</a:t>
                      </a:r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u="none" strike="noStrike" dirty="0">
                          <a:effectLst/>
                        </a:rPr>
                        <a:t>£1,755.20</a:t>
                      </a:r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extLst>
                  <a:ext uri="{0D108BD9-81ED-4DB2-BD59-A6C34878D82A}">
                    <a16:rowId xmlns:a16="http://schemas.microsoft.com/office/drawing/2014/main" val="2866164511"/>
                  </a:ext>
                </a:extLst>
              </a:tr>
              <a:tr h="273190"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u="none" strike="noStrike" dirty="0">
                          <a:effectLst/>
                        </a:rPr>
                        <a:t>SV Reserve Account</a:t>
                      </a:r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u="none" strike="noStrike" dirty="0">
                          <a:effectLst/>
                        </a:rPr>
                        <a:t>£14,108.15</a:t>
                      </a:r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extLst>
                  <a:ext uri="{0D108BD9-81ED-4DB2-BD59-A6C34878D82A}">
                    <a16:rowId xmlns:a16="http://schemas.microsoft.com/office/drawing/2014/main" val="895194871"/>
                  </a:ext>
                </a:extLst>
              </a:tr>
              <a:tr h="273190"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u="none" strike="noStrike" dirty="0">
                          <a:effectLst/>
                        </a:rPr>
                        <a:t>Total Reserves</a:t>
                      </a:r>
                      <a:endParaRPr lang="en-GB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u="none" strike="noStrike" dirty="0">
                          <a:effectLst/>
                        </a:rPr>
                        <a:t>£</a:t>
                      </a:r>
                      <a:r>
                        <a:rPr lang="en-GB" sz="1500" b="0" u="none" strike="noStrike" dirty="0">
                          <a:effectLst/>
                          <a:latin typeface="+mn-lt"/>
                        </a:rPr>
                        <a:t>43,096.16</a:t>
                      </a:r>
                    </a:p>
                  </a:txBody>
                  <a:tcPr marL="8847" marR="8847" marT="8847" marB="0" anchor="b"/>
                </a:tc>
                <a:extLst>
                  <a:ext uri="{0D108BD9-81ED-4DB2-BD59-A6C34878D82A}">
                    <a16:rowId xmlns:a16="http://schemas.microsoft.com/office/drawing/2014/main" val="3440181608"/>
                  </a:ext>
                </a:extLst>
              </a:tr>
              <a:tr h="309725">
                <a:tc>
                  <a:txBody>
                    <a:bodyPr/>
                    <a:lstStyle/>
                    <a:p>
                      <a:pPr algn="l" fontAlgn="t"/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/>
                </a:tc>
                <a:extLst>
                  <a:ext uri="{0D108BD9-81ED-4DB2-BD59-A6C34878D82A}">
                    <a16:rowId xmlns:a16="http://schemas.microsoft.com/office/drawing/2014/main" val="1994218218"/>
                  </a:ext>
                </a:extLst>
              </a:tr>
              <a:tr h="337663">
                <a:tc>
                  <a:txBody>
                    <a:bodyPr/>
                    <a:lstStyle/>
                    <a:p>
                      <a:pPr algn="l" fontAlgn="b"/>
                      <a:r>
                        <a:rPr lang="en-GB" sz="1900" u="none" strike="noStrike" dirty="0">
                          <a:effectLst/>
                        </a:rPr>
                        <a:t> Earmarked Reserves </a:t>
                      </a:r>
                      <a:endParaRPr lang="en-GB" sz="1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47" marR="8847" marT="8847" marB="0" anchor="b"/>
                </a:tc>
                <a:tc>
                  <a:txBody>
                    <a:bodyPr/>
                    <a:lstStyle/>
                    <a:p>
                      <a:pPr algn="l" fontAlgn="t"/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/>
                </a:tc>
                <a:tc>
                  <a:txBody>
                    <a:bodyPr/>
                    <a:lstStyle/>
                    <a:p>
                      <a:pPr algn="l" fontAlgn="b"/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extLst>
                  <a:ext uri="{0D108BD9-81ED-4DB2-BD59-A6C34878D82A}">
                    <a16:rowId xmlns:a16="http://schemas.microsoft.com/office/drawing/2014/main" val="2709590532"/>
                  </a:ext>
                </a:extLst>
              </a:tr>
              <a:tr h="49884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Public Toilet Reserves</a:t>
                      </a:r>
                    </a:p>
                  </a:txBody>
                  <a:tcPr marL="8847" marR="8847" marT="8847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u="none" strike="noStrike" dirty="0">
                          <a:effectLst/>
                        </a:rPr>
                        <a:t>£15,000.00</a:t>
                      </a:r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extLst>
                  <a:ext uri="{0D108BD9-81ED-4DB2-BD59-A6C34878D82A}">
                    <a16:rowId xmlns:a16="http://schemas.microsoft.com/office/drawing/2014/main" val="112386900"/>
                  </a:ext>
                </a:extLst>
              </a:tr>
              <a:tr h="49884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2026 - 2027 Budget - Use of reserves</a:t>
                      </a:r>
                    </a:p>
                  </a:txBody>
                  <a:tcPr marL="8847" marR="8847" marT="8847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£900.00</a:t>
                      </a:r>
                    </a:p>
                  </a:txBody>
                  <a:tcPr marL="8847" marR="8847" marT="8847" marB="0" anchor="b"/>
                </a:tc>
                <a:extLst>
                  <a:ext uri="{0D108BD9-81ED-4DB2-BD59-A6C34878D82A}">
                    <a16:rowId xmlns:a16="http://schemas.microsoft.com/office/drawing/2014/main" val="2772721329"/>
                  </a:ext>
                </a:extLst>
              </a:tr>
              <a:tr h="49884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GB" sz="1500" u="none" strike="noStrike" dirty="0">
                          <a:effectLst/>
                        </a:rPr>
                        <a:t>Snowdrop Valley reserve against weather risks</a:t>
                      </a:r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u="none" strike="noStrike" dirty="0">
                          <a:effectLst/>
                        </a:rPr>
                        <a:t>£8,000.00</a:t>
                      </a:r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extLst>
                  <a:ext uri="{0D108BD9-81ED-4DB2-BD59-A6C34878D82A}">
                    <a16:rowId xmlns:a16="http://schemas.microsoft.com/office/drawing/2014/main" val="4163126574"/>
                  </a:ext>
                </a:extLst>
              </a:tr>
              <a:tr h="273190"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0" u="none" strike="noStrike">
                          <a:effectLst/>
                        </a:rPr>
                        <a:t>TOTAL Earmarked Reserves</a:t>
                      </a:r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GB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847" marR="8847" marT="884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500" b="0" u="none" strike="noStrike" dirty="0">
                          <a:effectLst/>
                        </a:rPr>
                        <a:t>£23,900.00</a:t>
                      </a:r>
                      <a:endParaRPr lang="en-GB" sz="15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 anchor="b"/>
                </a:tc>
                <a:extLst>
                  <a:ext uri="{0D108BD9-81ED-4DB2-BD59-A6C34878D82A}">
                    <a16:rowId xmlns:a16="http://schemas.microsoft.com/office/drawing/2014/main" val="4151120288"/>
                  </a:ext>
                </a:extLst>
              </a:tr>
              <a:tr h="309725">
                <a:tc>
                  <a:txBody>
                    <a:bodyPr/>
                    <a:lstStyle/>
                    <a:p>
                      <a:pPr algn="l" fontAlgn="t"/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15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/>
                </a:tc>
                <a:extLst>
                  <a:ext uri="{0D108BD9-81ED-4DB2-BD59-A6C34878D82A}">
                    <a16:rowId xmlns:a16="http://schemas.microsoft.com/office/drawing/2014/main" val="2313973748"/>
                  </a:ext>
                </a:extLst>
              </a:tr>
              <a:tr h="273190">
                <a:tc>
                  <a:txBody>
                    <a:bodyPr/>
                    <a:lstStyle/>
                    <a:p>
                      <a:pPr algn="l" fontAlgn="t"/>
                      <a:r>
                        <a:rPr lang="en-GB" sz="1500" b="1" u="none" strike="noStrike" dirty="0">
                          <a:effectLst/>
                        </a:rPr>
                        <a:t>Total Reserves minus earmarked reserves leaves</a:t>
                      </a:r>
                      <a:endParaRPr lang="en-GB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15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500" b="1" u="none" strike="noStrike" dirty="0">
                          <a:effectLst/>
                        </a:rPr>
                        <a:t>£19,196.16</a:t>
                      </a:r>
                      <a:endParaRPr lang="en-GB" sz="15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847" marR="8847" marT="8847" marB="0"/>
                </a:tc>
                <a:extLst>
                  <a:ext uri="{0D108BD9-81ED-4DB2-BD59-A6C34878D82A}">
                    <a16:rowId xmlns:a16="http://schemas.microsoft.com/office/drawing/2014/main" val="1707935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3300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60472F-28F0-B537-DFD4-06F3CAD71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r>
              <a:rPr lang="en-GB" sz="5200" dirty="0">
                <a:solidFill>
                  <a:srgbClr val="666699"/>
                </a:solidFill>
              </a:rPr>
              <a:t>The current position for 2025/2026</a:t>
            </a:r>
          </a:p>
        </p:txBody>
      </p:sp>
      <p:graphicFrame>
        <p:nvGraphicFramePr>
          <p:cNvPr id="31" name="Content Placeholder 2">
            <a:extLst>
              <a:ext uri="{FF2B5EF4-FFF2-40B4-BE49-F238E27FC236}">
                <a16:creationId xmlns:a16="http://schemas.microsoft.com/office/drawing/2014/main" id="{B285D1F9-4500-4D91-54B3-13F8B16EAE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591788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66129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7222F-8EBB-C702-C3B8-056A6C9D5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666699"/>
                </a:solidFill>
              </a:rPr>
              <a:t>How the council compared 2024/2025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2FDFAAF-658E-5DB8-060E-B262635ACB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493549"/>
              </p:ext>
            </p:extLst>
          </p:nvPr>
        </p:nvGraphicFramePr>
        <p:xfrm>
          <a:off x="838200" y="1825625"/>
          <a:ext cx="10515600" cy="29911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82886">
                  <a:extLst>
                    <a:ext uri="{9D8B030D-6E8A-4147-A177-3AD203B41FA5}">
                      <a16:colId xmlns:a16="http://schemas.microsoft.com/office/drawing/2014/main" val="924408597"/>
                    </a:ext>
                  </a:extLst>
                </a:gridCol>
                <a:gridCol w="5932714">
                  <a:extLst>
                    <a:ext uri="{9D8B030D-6E8A-4147-A177-3AD203B41FA5}">
                      <a16:colId xmlns:a16="http://schemas.microsoft.com/office/drawing/2014/main" val="365827927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Council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Precept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7740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Exford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£13,500 </a:t>
                      </a:r>
                      <a:r>
                        <a:rPr lang="en-GB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(Approx 400 population, 323 on electoral role)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32661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Timberscombe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£10,256 </a:t>
                      </a:r>
                      <a:r>
                        <a:rPr lang="en-GB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(Approx 402 population)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76771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Winsford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£9,770 </a:t>
                      </a:r>
                      <a:r>
                        <a:rPr lang="en-GB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(Approx 288)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6094036"/>
                  </a:ext>
                </a:extLst>
              </a:tr>
              <a:tr h="395268">
                <a:tc>
                  <a:txBody>
                    <a:bodyPr/>
                    <a:lstStyle/>
                    <a:p>
                      <a:r>
                        <a:rPr lang="en-GB" dirty="0"/>
                        <a:t>Luccombe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£3,650 </a:t>
                      </a:r>
                      <a:r>
                        <a:rPr lang="en-GB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(Approx 187 population)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3395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Wooton</a:t>
                      </a:r>
                      <a:r>
                        <a:rPr lang="en-GB" dirty="0"/>
                        <a:t> Courtenay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£6,000 </a:t>
                      </a:r>
                      <a:r>
                        <a:rPr lang="en-GB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(Approx 260 population)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7361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Exton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£6,200 </a:t>
                      </a:r>
                      <a:r>
                        <a:rPr lang="en-GB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(Approx 230 population)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464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Cutcombe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£11,200 </a:t>
                      </a:r>
                      <a:r>
                        <a:rPr lang="en-GB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(Approx 361 population, 356 on electoral role)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39280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16618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889C5E17-24D0-4696-A3C5-A2261FB4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929B58F-2358-44CC-ACE5-EF1BD3C6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2EB126-FD6C-F589-1045-5F79C0A6E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1243013"/>
            <a:ext cx="3855720" cy="4371974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chemeClr val="tx2"/>
                </a:solidFill>
              </a:rPr>
              <a:t>Organisations and events the Parish Council has supported 2025/26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09DA5303-A1AF-4830-806C-51FCD9618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897348" y="5285"/>
            <a:ext cx="7294653" cy="6858000"/>
            <a:chOff x="4897348" y="-5799"/>
            <a:chExt cx="7294653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4FAAA8C8-4EB7-45F1-BF24-3EF0F4DC44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97348" y="-5798"/>
              <a:ext cx="7294652" cy="6857999"/>
            </a:xfrm>
            <a:custGeom>
              <a:avLst/>
              <a:gdLst>
                <a:gd name="connsiteX0" fmla="*/ 7294652 w 7294652"/>
                <a:gd name="connsiteY0" fmla="*/ 6063030 h 6857999"/>
                <a:gd name="connsiteX1" fmla="*/ 7294652 w 7294652"/>
                <a:gd name="connsiteY1" fmla="*/ 6857999 h 6857999"/>
                <a:gd name="connsiteX2" fmla="*/ 6248575 w 7294652"/>
                <a:gd name="connsiteY2" fmla="*/ 6857999 h 6857999"/>
                <a:gd name="connsiteX3" fmla="*/ 6477898 w 7294652"/>
                <a:gd name="connsiteY3" fmla="*/ 6700973 h 6857999"/>
                <a:gd name="connsiteX4" fmla="*/ 6647884 w 7294652"/>
                <a:gd name="connsiteY4" fmla="*/ 6572752 h 6857999"/>
                <a:gd name="connsiteX5" fmla="*/ 6817698 w 7294652"/>
                <a:gd name="connsiteY5" fmla="*/ 6440235 h 6857999"/>
                <a:gd name="connsiteX6" fmla="*/ 7161451 w 7294652"/>
                <a:gd name="connsiteY6" fmla="*/ 6165232 h 6857999"/>
                <a:gd name="connsiteX7" fmla="*/ 1673436 w 7294652"/>
                <a:gd name="connsiteY7" fmla="*/ 0 h 6857999"/>
                <a:gd name="connsiteX8" fmla="*/ 2394951 w 7294652"/>
                <a:gd name="connsiteY8" fmla="*/ 0 h 6857999"/>
                <a:gd name="connsiteX9" fmla="*/ 2244659 w 7294652"/>
                <a:gd name="connsiteY9" fmla="*/ 100763 h 6857999"/>
                <a:gd name="connsiteX10" fmla="*/ 1743903 w 7294652"/>
                <a:gd name="connsiteY10" fmla="*/ 498975 h 6857999"/>
                <a:gd name="connsiteX11" fmla="*/ 1163821 w 7294652"/>
                <a:gd name="connsiteY11" fmla="*/ 1121514 h 6857999"/>
                <a:gd name="connsiteX12" fmla="*/ 704911 w 7294652"/>
                <a:gd name="connsiteY12" fmla="*/ 1837036 h 6857999"/>
                <a:gd name="connsiteX13" fmla="*/ 393472 w 7294652"/>
                <a:gd name="connsiteY13" fmla="*/ 2627669 h 6857999"/>
                <a:gd name="connsiteX14" fmla="*/ 280032 w 7294652"/>
                <a:gd name="connsiteY14" fmla="*/ 3472097 h 6857999"/>
                <a:gd name="connsiteX15" fmla="*/ 327813 w 7294652"/>
                <a:gd name="connsiteY15" fmla="*/ 3884602 h 6857999"/>
                <a:gd name="connsiteX16" fmla="*/ 469096 w 7294652"/>
                <a:gd name="connsiteY16" fmla="*/ 4270809 h 6857999"/>
                <a:gd name="connsiteX17" fmla="*/ 567581 w 7294652"/>
                <a:gd name="connsiteY17" fmla="*/ 4452482 h 6857999"/>
                <a:gd name="connsiteX18" fmla="*/ 680677 w 7294652"/>
                <a:gd name="connsiteY18" fmla="*/ 4628484 h 6857999"/>
                <a:gd name="connsiteX19" fmla="*/ 941928 w 7294652"/>
                <a:gd name="connsiteY19" fmla="*/ 4968628 h 6857999"/>
                <a:gd name="connsiteX20" fmla="*/ 1224665 w 7294652"/>
                <a:gd name="connsiteY20" fmla="*/ 5311349 h 6857999"/>
                <a:gd name="connsiteX21" fmla="*/ 1365259 w 7294652"/>
                <a:gd name="connsiteY21" fmla="*/ 5490273 h 6857999"/>
                <a:gd name="connsiteX22" fmla="*/ 1432808 w 7294652"/>
                <a:gd name="connsiteY22" fmla="*/ 5577931 h 6857999"/>
                <a:gd name="connsiteX23" fmla="*/ 1498980 w 7294652"/>
                <a:gd name="connsiteY23" fmla="*/ 5662148 h 6857999"/>
                <a:gd name="connsiteX24" fmla="*/ 2067548 w 7294652"/>
                <a:gd name="connsiteY24" fmla="*/ 6283312 h 6857999"/>
                <a:gd name="connsiteX25" fmla="*/ 2369879 w 7294652"/>
                <a:gd name="connsiteY25" fmla="*/ 6562782 h 6857999"/>
                <a:gd name="connsiteX26" fmla="*/ 2686645 w 7294652"/>
                <a:gd name="connsiteY26" fmla="*/ 6820598 h 6857999"/>
                <a:gd name="connsiteX27" fmla="*/ 2738907 w 7294652"/>
                <a:gd name="connsiteY27" fmla="*/ 6857999 h 6857999"/>
                <a:gd name="connsiteX28" fmla="*/ 1731787 w 7294652"/>
                <a:gd name="connsiteY28" fmla="*/ 6857999 h 6857999"/>
                <a:gd name="connsiteX29" fmla="*/ 1607949 w 7294652"/>
                <a:gd name="connsiteY29" fmla="*/ 6732770 h 6857999"/>
                <a:gd name="connsiteX30" fmla="*/ 1309057 w 7294652"/>
                <a:gd name="connsiteY30" fmla="*/ 6370109 h 6857999"/>
                <a:gd name="connsiteX31" fmla="*/ 1048147 w 7294652"/>
                <a:gd name="connsiteY31" fmla="*/ 5986138 h 6857999"/>
                <a:gd name="connsiteX32" fmla="*/ 987131 w 7294652"/>
                <a:gd name="connsiteY32" fmla="*/ 5888512 h 6857999"/>
                <a:gd name="connsiteX33" fmla="*/ 928866 w 7294652"/>
                <a:gd name="connsiteY33" fmla="*/ 5793463 h 6857999"/>
                <a:gd name="connsiteX34" fmla="*/ 813708 w 7294652"/>
                <a:gd name="connsiteY34" fmla="*/ 5609556 h 6857999"/>
                <a:gd name="connsiteX35" fmla="*/ 574972 w 7294652"/>
                <a:gd name="connsiteY35" fmla="*/ 5231598 h 6857999"/>
                <a:gd name="connsiteX36" fmla="*/ 342424 w 7294652"/>
                <a:gd name="connsiteY36" fmla="*/ 4834048 h 6857999"/>
                <a:gd name="connsiteX37" fmla="*/ 237579 w 7294652"/>
                <a:gd name="connsiteY37" fmla="*/ 4623500 h 6857999"/>
                <a:gd name="connsiteX38" fmla="*/ 148373 w 7294652"/>
                <a:gd name="connsiteY38" fmla="*/ 4404356 h 6857999"/>
                <a:gd name="connsiteX39" fmla="*/ 79623 w 7294652"/>
                <a:gd name="connsiteY39" fmla="*/ 4175762 h 6857999"/>
                <a:gd name="connsiteX40" fmla="*/ 54185 w 7294652"/>
                <a:gd name="connsiteY40" fmla="*/ 4059229 h 6857999"/>
                <a:gd name="connsiteX41" fmla="*/ 43013 w 7294652"/>
                <a:gd name="connsiteY41" fmla="*/ 4000790 h 6857999"/>
                <a:gd name="connsiteX42" fmla="*/ 33734 w 7294652"/>
                <a:gd name="connsiteY42" fmla="*/ 3942180 h 6857999"/>
                <a:gd name="connsiteX43" fmla="*/ 45 w 7294652"/>
                <a:gd name="connsiteY43" fmla="*/ 3472097 h 6857999"/>
                <a:gd name="connsiteX44" fmla="*/ 95436 w 7294652"/>
                <a:gd name="connsiteY44" fmla="*/ 2557372 h 6857999"/>
                <a:gd name="connsiteX45" fmla="*/ 382126 w 7294652"/>
                <a:gd name="connsiteY45" fmla="*/ 1680799 h 6857999"/>
                <a:gd name="connsiteX46" fmla="*/ 1457043 w 7294652"/>
                <a:gd name="connsiteY46" fmla="*/ 192176 h 6857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7294652" h="6857999">
                  <a:moveTo>
                    <a:pt x="7294652" y="6063030"/>
                  </a:moveTo>
                  <a:lnTo>
                    <a:pt x="7294652" y="6857999"/>
                  </a:lnTo>
                  <a:lnTo>
                    <a:pt x="6248575" y="6857999"/>
                  </a:lnTo>
                  <a:lnTo>
                    <a:pt x="6477898" y="6700973"/>
                  </a:lnTo>
                  <a:cubicBezTo>
                    <a:pt x="6534790" y="6659378"/>
                    <a:pt x="6591336" y="6616237"/>
                    <a:pt x="6647884" y="6572752"/>
                  </a:cubicBezTo>
                  <a:cubicBezTo>
                    <a:pt x="6704432" y="6529268"/>
                    <a:pt x="6761151" y="6485095"/>
                    <a:pt x="6817698" y="6440235"/>
                  </a:cubicBezTo>
                  <a:lnTo>
                    <a:pt x="7161451" y="6165232"/>
                  </a:lnTo>
                  <a:close/>
                  <a:moveTo>
                    <a:pt x="1673436" y="0"/>
                  </a:moveTo>
                  <a:lnTo>
                    <a:pt x="2394951" y="0"/>
                  </a:lnTo>
                  <a:lnTo>
                    <a:pt x="2244659" y="100763"/>
                  </a:lnTo>
                  <a:cubicBezTo>
                    <a:pt x="2071051" y="224086"/>
                    <a:pt x="1903860" y="356975"/>
                    <a:pt x="1743903" y="498975"/>
                  </a:cubicBezTo>
                  <a:cubicBezTo>
                    <a:pt x="1533218" y="689638"/>
                    <a:pt x="1339146" y="897902"/>
                    <a:pt x="1163821" y="1121514"/>
                  </a:cubicBezTo>
                  <a:cubicBezTo>
                    <a:pt x="988284" y="1344764"/>
                    <a:pt x="834608" y="1584376"/>
                    <a:pt x="704911" y="1837036"/>
                  </a:cubicBezTo>
                  <a:cubicBezTo>
                    <a:pt x="573950" y="2089059"/>
                    <a:pt x="469577" y="2354041"/>
                    <a:pt x="393472" y="2627669"/>
                  </a:cubicBezTo>
                  <a:cubicBezTo>
                    <a:pt x="318269" y="2902842"/>
                    <a:pt x="280119" y="3186833"/>
                    <a:pt x="280032" y="3472097"/>
                  </a:cubicBezTo>
                  <a:cubicBezTo>
                    <a:pt x="280349" y="3610956"/>
                    <a:pt x="296380" y="3749334"/>
                    <a:pt x="327813" y="3884602"/>
                  </a:cubicBezTo>
                  <a:cubicBezTo>
                    <a:pt x="360878" y="4018046"/>
                    <a:pt x="408244" y="4147540"/>
                    <a:pt x="469096" y="4270809"/>
                  </a:cubicBezTo>
                  <a:cubicBezTo>
                    <a:pt x="499175" y="4332511"/>
                    <a:pt x="532347" y="4393012"/>
                    <a:pt x="567581" y="4452482"/>
                  </a:cubicBezTo>
                  <a:cubicBezTo>
                    <a:pt x="602815" y="4511953"/>
                    <a:pt x="641144" y="4570562"/>
                    <a:pt x="680677" y="4628484"/>
                  </a:cubicBezTo>
                  <a:cubicBezTo>
                    <a:pt x="760771" y="4743985"/>
                    <a:pt x="849802" y="4856048"/>
                    <a:pt x="941928" y="4968628"/>
                  </a:cubicBezTo>
                  <a:cubicBezTo>
                    <a:pt x="1034055" y="5081206"/>
                    <a:pt x="1130994" y="5193958"/>
                    <a:pt x="1224665" y="5311349"/>
                  </a:cubicBezTo>
                  <a:cubicBezTo>
                    <a:pt x="1271987" y="5369787"/>
                    <a:pt x="1318853" y="5429429"/>
                    <a:pt x="1365259" y="5490273"/>
                  </a:cubicBezTo>
                  <a:lnTo>
                    <a:pt x="1432808" y="5577931"/>
                  </a:lnTo>
                  <a:cubicBezTo>
                    <a:pt x="1454979" y="5605947"/>
                    <a:pt x="1476121" y="5634821"/>
                    <a:pt x="1498980" y="5662148"/>
                  </a:cubicBezTo>
                  <a:cubicBezTo>
                    <a:pt x="1676323" y="5880038"/>
                    <a:pt x="1866158" y="6087441"/>
                    <a:pt x="2067548" y="6283312"/>
                  </a:cubicBezTo>
                  <a:cubicBezTo>
                    <a:pt x="2166203" y="6379907"/>
                    <a:pt x="2266974" y="6473064"/>
                    <a:pt x="2369879" y="6562782"/>
                  </a:cubicBezTo>
                  <a:cubicBezTo>
                    <a:pt x="2473005" y="6652331"/>
                    <a:pt x="2577677" y="6738957"/>
                    <a:pt x="2686645" y="6820598"/>
                  </a:cubicBezTo>
                  <a:lnTo>
                    <a:pt x="2738907" y="6857999"/>
                  </a:lnTo>
                  <a:lnTo>
                    <a:pt x="1731787" y="6857999"/>
                  </a:lnTo>
                  <a:lnTo>
                    <a:pt x="1607949" y="6732770"/>
                  </a:lnTo>
                  <a:cubicBezTo>
                    <a:pt x="1501232" y="6617903"/>
                    <a:pt x="1401421" y="6496799"/>
                    <a:pt x="1309057" y="6370109"/>
                  </a:cubicBezTo>
                  <a:cubicBezTo>
                    <a:pt x="1217103" y="6244469"/>
                    <a:pt x="1129618" y="6116590"/>
                    <a:pt x="1048147" y="5986138"/>
                  </a:cubicBezTo>
                  <a:cubicBezTo>
                    <a:pt x="1027179" y="5953825"/>
                    <a:pt x="1007414" y="5920996"/>
                    <a:pt x="987131" y="5888512"/>
                  </a:cubicBezTo>
                  <a:lnTo>
                    <a:pt x="928866" y="5793463"/>
                  </a:lnTo>
                  <a:cubicBezTo>
                    <a:pt x="891568" y="5732276"/>
                    <a:pt x="852725" y="5671260"/>
                    <a:pt x="813708" y="5609556"/>
                  </a:cubicBezTo>
                  <a:lnTo>
                    <a:pt x="574972" y="5231598"/>
                  </a:lnTo>
                  <a:cubicBezTo>
                    <a:pt x="495221" y="5103551"/>
                    <a:pt x="416158" y="4971549"/>
                    <a:pt x="342424" y="4834048"/>
                  </a:cubicBezTo>
                  <a:cubicBezTo>
                    <a:pt x="305641" y="4765298"/>
                    <a:pt x="270236" y="4695343"/>
                    <a:pt x="237579" y="4623500"/>
                  </a:cubicBezTo>
                  <a:cubicBezTo>
                    <a:pt x="204922" y="4551655"/>
                    <a:pt x="175187" y="4478607"/>
                    <a:pt x="148373" y="4404356"/>
                  </a:cubicBezTo>
                  <a:cubicBezTo>
                    <a:pt x="121561" y="4330107"/>
                    <a:pt x="99046" y="4252934"/>
                    <a:pt x="79623" y="4175762"/>
                  </a:cubicBezTo>
                  <a:cubicBezTo>
                    <a:pt x="70514" y="4136916"/>
                    <a:pt x="61577" y="4098245"/>
                    <a:pt x="54185" y="4059229"/>
                  </a:cubicBezTo>
                  <a:lnTo>
                    <a:pt x="43013" y="4000790"/>
                  </a:lnTo>
                  <a:lnTo>
                    <a:pt x="33734" y="3942180"/>
                  </a:lnTo>
                  <a:cubicBezTo>
                    <a:pt x="10461" y="3786581"/>
                    <a:pt x="-801" y="3629416"/>
                    <a:pt x="45" y="3472097"/>
                  </a:cubicBezTo>
                  <a:cubicBezTo>
                    <a:pt x="863" y="3164748"/>
                    <a:pt x="32824" y="2858275"/>
                    <a:pt x="95436" y="2557372"/>
                  </a:cubicBezTo>
                  <a:cubicBezTo>
                    <a:pt x="157549" y="2255281"/>
                    <a:pt x="253728" y="1961216"/>
                    <a:pt x="382126" y="1680799"/>
                  </a:cubicBezTo>
                  <a:cubicBezTo>
                    <a:pt x="639940" y="1120482"/>
                    <a:pt x="1015492" y="619117"/>
                    <a:pt x="1457043" y="192176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A77FC097-E4F2-4A45-82E8-3808FA553C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0650" y="-5799"/>
              <a:ext cx="7291350" cy="6858000"/>
            </a:xfrm>
            <a:custGeom>
              <a:avLst/>
              <a:gdLst>
                <a:gd name="connsiteX0" fmla="*/ 7291350 w 7291350"/>
                <a:gd name="connsiteY0" fmla="*/ 5718699 h 6858000"/>
                <a:gd name="connsiteX1" fmla="*/ 7291350 w 7291350"/>
                <a:gd name="connsiteY1" fmla="*/ 6806115 h 6858000"/>
                <a:gd name="connsiteX2" fmla="*/ 7224124 w 7291350"/>
                <a:gd name="connsiteY2" fmla="*/ 6858000 h 6858000"/>
                <a:gd name="connsiteX3" fmla="*/ 5607142 w 7291350"/>
                <a:gd name="connsiteY3" fmla="*/ 6858000 h 6858000"/>
                <a:gd name="connsiteX4" fmla="*/ 5736072 w 7291350"/>
                <a:gd name="connsiteY4" fmla="*/ 6801170 h 6858000"/>
                <a:gd name="connsiteX5" fmla="*/ 6949826 w 7291350"/>
                <a:gd name="connsiteY5" fmla="*/ 5983707 h 6858000"/>
                <a:gd name="connsiteX6" fmla="*/ 7220703 w 7291350"/>
                <a:gd name="connsiteY6" fmla="*/ 5773675 h 6858000"/>
                <a:gd name="connsiteX7" fmla="*/ 7218419 w 7291350"/>
                <a:gd name="connsiteY7" fmla="*/ 0 h 6858000"/>
                <a:gd name="connsiteX8" fmla="*/ 7291350 w 7291350"/>
                <a:gd name="connsiteY8" fmla="*/ 0 h 6858000"/>
                <a:gd name="connsiteX9" fmla="*/ 7291350 w 7291350"/>
                <a:gd name="connsiteY9" fmla="*/ 50138 h 6858000"/>
                <a:gd name="connsiteX10" fmla="*/ 1797607 w 7291350"/>
                <a:gd name="connsiteY10" fmla="*/ 0 h 6858000"/>
                <a:gd name="connsiteX11" fmla="*/ 3385676 w 7291350"/>
                <a:gd name="connsiteY11" fmla="*/ 0 h 6858000"/>
                <a:gd name="connsiteX12" fmla="*/ 3360567 w 7291350"/>
                <a:gd name="connsiteY12" fmla="*/ 11552 h 6858000"/>
                <a:gd name="connsiteX13" fmla="*/ 2267395 w 7291350"/>
                <a:gd name="connsiteY13" fmla="*/ 725831 h 6858000"/>
                <a:gd name="connsiteX14" fmla="*/ 1234074 w 7291350"/>
                <a:gd name="connsiteY14" fmla="*/ 2007171 h 6858000"/>
                <a:gd name="connsiteX15" fmla="*/ 859383 w 7291350"/>
                <a:gd name="connsiteY15" fmla="*/ 3498372 h 6858000"/>
                <a:gd name="connsiteX16" fmla="*/ 1479513 w 7291350"/>
                <a:gd name="connsiteY16" fmla="*/ 4883182 h 6858000"/>
                <a:gd name="connsiteX17" fmla="*/ 1791985 w 7291350"/>
                <a:gd name="connsiteY17" fmla="*/ 5322671 h 6858000"/>
                <a:gd name="connsiteX18" fmla="*/ 3397295 w 7291350"/>
                <a:gd name="connsiteY18" fmla="*/ 6784567 h 6858000"/>
                <a:gd name="connsiteX19" fmla="*/ 3590446 w 7291350"/>
                <a:gd name="connsiteY19" fmla="*/ 6858000 h 6858000"/>
                <a:gd name="connsiteX20" fmla="*/ 1970757 w 7291350"/>
                <a:gd name="connsiteY20" fmla="*/ 6858000 h 6858000"/>
                <a:gd name="connsiteX21" fmla="*/ 1735872 w 7291350"/>
                <a:gd name="connsiteY21" fmla="*/ 6627685 h 6858000"/>
                <a:gd name="connsiteX22" fmla="*/ 1080932 w 7291350"/>
                <a:gd name="connsiteY22" fmla="*/ 5805127 h 6858000"/>
                <a:gd name="connsiteX23" fmla="*/ 0 w 7291350"/>
                <a:gd name="connsiteY23" fmla="*/ 3498372 h 6858000"/>
                <a:gd name="connsiteX24" fmla="*/ 1708174 w 7291350"/>
                <a:gd name="connsiteY24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7291350" h="6858000">
                  <a:moveTo>
                    <a:pt x="7291350" y="5718699"/>
                  </a:moveTo>
                  <a:lnTo>
                    <a:pt x="7291350" y="6806115"/>
                  </a:lnTo>
                  <a:lnTo>
                    <a:pt x="7224124" y="6858000"/>
                  </a:lnTo>
                  <a:lnTo>
                    <a:pt x="5607142" y="6858000"/>
                  </a:lnTo>
                  <a:lnTo>
                    <a:pt x="5736072" y="6801170"/>
                  </a:lnTo>
                  <a:cubicBezTo>
                    <a:pt x="6122313" y="6616106"/>
                    <a:pt x="6503069" y="6332805"/>
                    <a:pt x="6949826" y="5983707"/>
                  </a:cubicBezTo>
                  <a:cubicBezTo>
                    <a:pt x="7041094" y="5912378"/>
                    <a:pt x="7132358" y="5842426"/>
                    <a:pt x="7220703" y="5773675"/>
                  </a:cubicBezTo>
                  <a:close/>
                  <a:moveTo>
                    <a:pt x="7218419" y="0"/>
                  </a:moveTo>
                  <a:lnTo>
                    <a:pt x="7291350" y="0"/>
                  </a:lnTo>
                  <a:lnTo>
                    <a:pt x="7291350" y="50138"/>
                  </a:lnTo>
                  <a:close/>
                  <a:moveTo>
                    <a:pt x="1797607" y="0"/>
                  </a:moveTo>
                  <a:lnTo>
                    <a:pt x="3385676" y="0"/>
                  </a:lnTo>
                  <a:lnTo>
                    <a:pt x="3360567" y="11552"/>
                  </a:lnTo>
                  <a:cubicBezTo>
                    <a:pt x="2968013" y="202286"/>
                    <a:pt x="2600620" y="442170"/>
                    <a:pt x="2267395" y="725831"/>
                  </a:cubicBezTo>
                  <a:cubicBezTo>
                    <a:pt x="1824986" y="1104820"/>
                    <a:pt x="1477279" y="1536057"/>
                    <a:pt x="1234074" y="2007171"/>
                  </a:cubicBezTo>
                  <a:cubicBezTo>
                    <a:pt x="985368" y="2488770"/>
                    <a:pt x="859383" y="2990476"/>
                    <a:pt x="859383" y="3498372"/>
                  </a:cubicBezTo>
                  <a:cubicBezTo>
                    <a:pt x="859383" y="4010222"/>
                    <a:pt x="1060651" y="4308942"/>
                    <a:pt x="1479513" y="4883182"/>
                  </a:cubicBezTo>
                  <a:cubicBezTo>
                    <a:pt x="1580577" y="5021714"/>
                    <a:pt x="1685078" y="5164888"/>
                    <a:pt x="1791985" y="5322671"/>
                  </a:cubicBezTo>
                  <a:cubicBezTo>
                    <a:pt x="2283419" y="6046950"/>
                    <a:pt x="2796809" y="6521439"/>
                    <a:pt x="3397295" y="6784567"/>
                  </a:cubicBezTo>
                  <a:lnTo>
                    <a:pt x="3590446" y="6858000"/>
                  </a:lnTo>
                  <a:lnTo>
                    <a:pt x="1970757" y="6858000"/>
                  </a:lnTo>
                  <a:lnTo>
                    <a:pt x="1735872" y="6627685"/>
                  </a:lnTo>
                  <a:cubicBezTo>
                    <a:pt x="1502484" y="6382823"/>
                    <a:pt x="1285774" y="6107254"/>
                    <a:pt x="1080932" y="5805127"/>
                  </a:cubicBezTo>
                  <a:cubicBezTo>
                    <a:pt x="556365" y="5032027"/>
                    <a:pt x="0" y="4501616"/>
                    <a:pt x="0" y="3498372"/>
                  </a:cubicBezTo>
                  <a:cubicBezTo>
                    <a:pt x="0" y="2160829"/>
                    <a:pt x="685186" y="949872"/>
                    <a:pt x="1708174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D0DF88B0-FA8A-47F5-8EAC-1880B1A51B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22894" y="-5799"/>
              <a:ext cx="7269107" cy="6858000"/>
            </a:xfrm>
            <a:custGeom>
              <a:avLst/>
              <a:gdLst>
                <a:gd name="connsiteX0" fmla="*/ 7269107 w 7269107"/>
                <a:gd name="connsiteY0" fmla="*/ 5518449 h 6858000"/>
                <a:gd name="connsiteX1" fmla="*/ 7269107 w 7269107"/>
                <a:gd name="connsiteY1" fmla="*/ 6823281 h 6858000"/>
                <a:gd name="connsiteX2" fmla="*/ 7224122 w 7269107"/>
                <a:gd name="connsiteY2" fmla="*/ 6858000 h 6858000"/>
                <a:gd name="connsiteX3" fmla="*/ 4927054 w 7269107"/>
                <a:gd name="connsiteY3" fmla="*/ 6858000 h 6858000"/>
                <a:gd name="connsiteX4" fmla="*/ 4982167 w 7269107"/>
                <a:gd name="connsiteY4" fmla="*/ 6852876 h 6858000"/>
                <a:gd name="connsiteX5" fmla="*/ 5743768 w 7269107"/>
                <a:gd name="connsiteY5" fmla="*/ 6606245 h 6858000"/>
                <a:gd name="connsiteX6" fmla="*/ 6843778 w 7269107"/>
                <a:gd name="connsiteY6" fmla="*/ 5848440 h 6858000"/>
                <a:gd name="connsiteX7" fmla="*/ 7115515 w 7269107"/>
                <a:gd name="connsiteY7" fmla="*/ 5637891 h 6858000"/>
                <a:gd name="connsiteX8" fmla="*/ 6870111 w 7269107"/>
                <a:gd name="connsiteY8" fmla="*/ 0 h 6858000"/>
                <a:gd name="connsiteX9" fmla="*/ 7269107 w 7269107"/>
                <a:gd name="connsiteY9" fmla="*/ 0 h 6858000"/>
                <a:gd name="connsiteX10" fmla="*/ 7269107 w 7269107"/>
                <a:gd name="connsiteY10" fmla="*/ 243137 h 6858000"/>
                <a:gd name="connsiteX11" fmla="*/ 7089989 w 7269107"/>
                <a:gd name="connsiteY11" fmla="*/ 119955 h 6858000"/>
                <a:gd name="connsiteX12" fmla="*/ 6952948 w 7269107"/>
                <a:gd name="connsiteY12" fmla="*/ 41521 h 6858000"/>
                <a:gd name="connsiteX13" fmla="*/ 1797606 w 7269107"/>
                <a:gd name="connsiteY13" fmla="*/ 0 h 6858000"/>
                <a:gd name="connsiteX14" fmla="*/ 3815328 w 7269107"/>
                <a:gd name="connsiteY14" fmla="*/ 0 h 6858000"/>
                <a:gd name="connsiteX15" fmla="*/ 3627371 w 7269107"/>
                <a:gd name="connsiteY15" fmla="*/ 77142 h 6858000"/>
                <a:gd name="connsiteX16" fmla="*/ 2379115 w 7269107"/>
                <a:gd name="connsiteY16" fmla="*/ 856285 h 6858000"/>
                <a:gd name="connsiteX17" fmla="*/ 1386699 w 7269107"/>
                <a:gd name="connsiteY17" fmla="*/ 2086062 h 6858000"/>
                <a:gd name="connsiteX18" fmla="*/ 1031258 w 7269107"/>
                <a:gd name="connsiteY18" fmla="*/ 3498372 h 6858000"/>
                <a:gd name="connsiteX19" fmla="*/ 1618904 w 7269107"/>
                <a:gd name="connsiteY19" fmla="*/ 4781604 h 6858000"/>
                <a:gd name="connsiteX20" fmla="*/ 1934812 w 7269107"/>
                <a:gd name="connsiteY20" fmla="*/ 5225904 h 6858000"/>
                <a:gd name="connsiteX21" fmla="*/ 3140010 w 7269107"/>
                <a:gd name="connsiteY21" fmla="*/ 6456196 h 6858000"/>
                <a:gd name="connsiteX22" fmla="*/ 4281662 w 7269107"/>
                <a:gd name="connsiteY22" fmla="*/ 6843305 h 6858000"/>
                <a:gd name="connsiteX23" fmla="*/ 4449058 w 7269107"/>
                <a:gd name="connsiteY23" fmla="*/ 6858000 h 6858000"/>
                <a:gd name="connsiteX24" fmla="*/ 1970756 w 7269107"/>
                <a:gd name="connsiteY24" fmla="*/ 6858000 h 6858000"/>
                <a:gd name="connsiteX25" fmla="*/ 1735871 w 7269107"/>
                <a:gd name="connsiteY25" fmla="*/ 6627685 h 6858000"/>
                <a:gd name="connsiteX26" fmla="*/ 1080930 w 7269107"/>
                <a:gd name="connsiteY26" fmla="*/ 5805127 h 6858000"/>
                <a:gd name="connsiteX27" fmla="*/ 0 w 7269107"/>
                <a:gd name="connsiteY27" fmla="*/ 3498372 h 6858000"/>
                <a:gd name="connsiteX28" fmla="*/ 1708172 w 7269107"/>
                <a:gd name="connsiteY28" fmla="*/ 7330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7269107" h="6858000">
                  <a:moveTo>
                    <a:pt x="7269107" y="5518449"/>
                  </a:moveTo>
                  <a:lnTo>
                    <a:pt x="7269107" y="6823281"/>
                  </a:lnTo>
                  <a:lnTo>
                    <a:pt x="7224122" y="6858000"/>
                  </a:lnTo>
                  <a:lnTo>
                    <a:pt x="4927054" y="6858000"/>
                  </a:lnTo>
                  <a:lnTo>
                    <a:pt x="4982167" y="6852876"/>
                  </a:lnTo>
                  <a:cubicBezTo>
                    <a:pt x="5236517" y="6821036"/>
                    <a:pt x="5483373" y="6740566"/>
                    <a:pt x="5743768" y="6606245"/>
                  </a:cubicBezTo>
                  <a:cubicBezTo>
                    <a:pt x="6099551" y="6422337"/>
                    <a:pt x="6452586" y="6154209"/>
                    <a:pt x="6843778" y="5848440"/>
                  </a:cubicBezTo>
                  <a:cubicBezTo>
                    <a:pt x="6935559" y="5776768"/>
                    <a:pt x="7026997" y="5706642"/>
                    <a:pt x="7115515" y="5637891"/>
                  </a:cubicBezTo>
                  <a:close/>
                  <a:moveTo>
                    <a:pt x="6870111" y="0"/>
                  </a:moveTo>
                  <a:lnTo>
                    <a:pt x="7269107" y="0"/>
                  </a:lnTo>
                  <a:lnTo>
                    <a:pt x="7269107" y="243137"/>
                  </a:lnTo>
                  <a:lnTo>
                    <a:pt x="7089989" y="119955"/>
                  </a:lnTo>
                  <a:cubicBezTo>
                    <a:pt x="7045081" y="92581"/>
                    <a:pt x="6999384" y="66425"/>
                    <a:pt x="6952948" y="41521"/>
                  </a:cubicBezTo>
                  <a:close/>
                  <a:moveTo>
                    <a:pt x="1797606" y="0"/>
                  </a:moveTo>
                  <a:lnTo>
                    <a:pt x="3815328" y="0"/>
                  </a:lnTo>
                  <a:lnTo>
                    <a:pt x="3627371" y="77142"/>
                  </a:lnTo>
                  <a:cubicBezTo>
                    <a:pt x="3175548" y="273822"/>
                    <a:pt x="2754868" y="536281"/>
                    <a:pt x="2379115" y="856285"/>
                  </a:cubicBezTo>
                  <a:cubicBezTo>
                    <a:pt x="1959736" y="1215679"/>
                    <a:pt x="1616497" y="1640901"/>
                    <a:pt x="1386699" y="2086062"/>
                  </a:cubicBezTo>
                  <a:cubicBezTo>
                    <a:pt x="1151572" y="2543083"/>
                    <a:pt x="1031258" y="3018150"/>
                    <a:pt x="1031258" y="3498372"/>
                  </a:cubicBezTo>
                  <a:cubicBezTo>
                    <a:pt x="1031258" y="3957455"/>
                    <a:pt x="1211213" y="4223692"/>
                    <a:pt x="1618904" y="4781604"/>
                  </a:cubicBezTo>
                  <a:cubicBezTo>
                    <a:pt x="1720826" y="4921339"/>
                    <a:pt x="1826186" y="5065887"/>
                    <a:pt x="1934812" y="5225904"/>
                  </a:cubicBezTo>
                  <a:cubicBezTo>
                    <a:pt x="2318957" y="5792064"/>
                    <a:pt x="2713069" y="6194600"/>
                    <a:pt x="3140010" y="6456196"/>
                  </a:cubicBezTo>
                  <a:cubicBezTo>
                    <a:pt x="3479423" y="6664512"/>
                    <a:pt x="3855769" y="6792387"/>
                    <a:pt x="4281662" y="6843305"/>
                  </a:cubicBezTo>
                  <a:lnTo>
                    <a:pt x="4449058" y="6858000"/>
                  </a:lnTo>
                  <a:lnTo>
                    <a:pt x="1970756" y="6858000"/>
                  </a:lnTo>
                  <a:lnTo>
                    <a:pt x="1735871" y="6627685"/>
                  </a:lnTo>
                  <a:cubicBezTo>
                    <a:pt x="1502482" y="6382823"/>
                    <a:pt x="1285773" y="6107254"/>
                    <a:pt x="1080930" y="5805127"/>
                  </a:cubicBezTo>
                  <a:cubicBezTo>
                    <a:pt x="556364" y="5032027"/>
                    <a:pt x="0" y="4501616"/>
                    <a:pt x="0" y="3498372"/>
                  </a:cubicBezTo>
                  <a:cubicBezTo>
                    <a:pt x="0" y="2160829"/>
                    <a:pt x="685185" y="949872"/>
                    <a:pt x="1708172" y="7330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5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6" name="Content Placeholder 2">
            <a:extLst>
              <a:ext uri="{FF2B5EF4-FFF2-40B4-BE49-F238E27FC236}">
                <a16:creationId xmlns:a16="http://schemas.microsoft.com/office/drawing/2014/main" id="{A6A6A837-3318-C0F6-F5F2-F4027CFAE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2812" y="1032987"/>
            <a:ext cx="4919108" cy="479202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000" dirty="0">
                <a:solidFill>
                  <a:schemeClr val="tx2"/>
                </a:solidFill>
              </a:rPr>
              <a:t>Only one donation request was received by the council so far this year which was for £1,000 for FOCES toward their school swimming pool project.</a:t>
            </a:r>
          </a:p>
        </p:txBody>
      </p:sp>
    </p:spTree>
    <p:extLst>
      <p:ext uri="{BB962C8B-B14F-4D97-AF65-F5344CB8AC3E}">
        <p14:creationId xmlns:p14="http://schemas.microsoft.com/office/powerpoint/2010/main" val="3574564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4C21BAE-6866-4C7A-A7EC-C1B2E572D5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Graph on document with pen">
            <a:extLst>
              <a:ext uri="{FF2B5EF4-FFF2-40B4-BE49-F238E27FC236}">
                <a16:creationId xmlns:a16="http://schemas.microsoft.com/office/drawing/2014/main" id="{114EC4D7-D55B-A5D5-E33C-9199BBB93E8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10" b="14220"/>
          <a:stretch/>
        </p:blipFill>
        <p:spPr>
          <a:xfrm>
            <a:off x="1" y="1"/>
            <a:ext cx="12192000" cy="6857999"/>
          </a:xfrm>
          <a:prstGeom prst="rect">
            <a:avLst/>
          </a:prstGeom>
        </p:spPr>
      </p:pic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7E7D0C94-08B4-48AE-8813-CC4D60294F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3899" y="609600"/>
            <a:ext cx="5372101" cy="5513767"/>
          </a:xfrm>
          <a:custGeom>
            <a:avLst/>
            <a:gdLst>
              <a:gd name="connsiteX0" fmla="*/ 0 w 5372101"/>
              <a:gd name="connsiteY0" fmla="*/ 0 h 5513767"/>
              <a:gd name="connsiteX1" fmla="*/ 5372101 w 5372101"/>
              <a:gd name="connsiteY1" fmla="*/ 0 h 5513767"/>
              <a:gd name="connsiteX2" fmla="*/ 5372101 w 5372101"/>
              <a:gd name="connsiteY2" fmla="*/ 5513767 h 5513767"/>
              <a:gd name="connsiteX3" fmla="*/ 5363126 w 5372101"/>
              <a:gd name="connsiteY3" fmla="*/ 5512835 h 5513767"/>
              <a:gd name="connsiteX4" fmla="*/ 5316714 w 5372101"/>
              <a:gd name="connsiteY4" fmla="*/ 5491247 h 5513767"/>
              <a:gd name="connsiteX5" fmla="*/ 5198331 w 5372101"/>
              <a:gd name="connsiteY5" fmla="*/ 5470092 h 5513767"/>
              <a:gd name="connsiteX6" fmla="*/ 5150428 w 5372101"/>
              <a:gd name="connsiteY6" fmla="*/ 5472506 h 5513767"/>
              <a:gd name="connsiteX7" fmla="*/ 5085506 w 5372101"/>
              <a:gd name="connsiteY7" fmla="*/ 5468851 h 5513767"/>
              <a:gd name="connsiteX8" fmla="*/ 4968663 w 5372101"/>
              <a:gd name="connsiteY8" fmla="*/ 5470487 h 5513767"/>
              <a:gd name="connsiteX9" fmla="*/ 4815623 w 5372101"/>
              <a:gd name="connsiteY9" fmla="*/ 5458622 h 5513767"/>
              <a:gd name="connsiteX10" fmla="*/ 4716679 w 5372101"/>
              <a:gd name="connsiteY10" fmla="*/ 5405365 h 5513767"/>
              <a:gd name="connsiteX11" fmla="*/ 4704891 w 5372101"/>
              <a:gd name="connsiteY11" fmla="*/ 5411529 h 5513767"/>
              <a:gd name="connsiteX12" fmla="*/ 4630496 w 5372101"/>
              <a:gd name="connsiteY12" fmla="*/ 5396532 h 5513767"/>
              <a:gd name="connsiteX13" fmla="*/ 4506964 w 5372101"/>
              <a:gd name="connsiteY13" fmla="*/ 5396685 h 5513767"/>
              <a:gd name="connsiteX14" fmla="*/ 4427135 w 5372101"/>
              <a:gd name="connsiteY14" fmla="*/ 5358585 h 5513767"/>
              <a:gd name="connsiteX15" fmla="*/ 4028338 w 5372101"/>
              <a:gd name="connsiteY15" fmla="*/ 5313494 h 5513767"/>
              <a:gd name="connsiteX16" fmla="*/ 4015367 w 5372101"/>
              <a:gd name="connsiteY16" fmla="*/ 5320766 h 5513767"/>
              <a:gd name="connsiteX17" fmla="*/ 4002837 w 5372101"/>
              <a:gd name="connsiteY17" fmla="*/ 5322294 h 5513767"/>
              <a:gd name="connsiteX18" fmla="*/ 3997650 w 5372101"/>
              <a:gd name="connsiteY18" fmla="*/ 5329513 h 5513767"/>
              <a:gd name="connsiteX19" fmla="*/ 3991991 w 5372101"/>
              <a:gd name="connsiteY19" fmla="*/ 5331908 h 5513767"/>
              <a:gd name="connsiteX20" fmla="*/ 3925210 w 5372101"/>
              <a:gd name="connsiteY20" fmla="*/ 5319395 h 5513767"/>
              <a:gd name="connsiteX21" fmla="*/ 3837014 w 5372101"/>
              <a:gd name="connsiteY21" fmla="*/ 5289023 h 5513767"/>
              <a:gd name="connsiteX22" fmla="*/ 3798765 w 5372101"/>
              <a:gd name="connsiteY22" fmla="*/ 5299431 h 5513767"/>
              <a:gd name="connsiteX23" fmla="*/ 3792144 w 5372101"/>
              <a:gd name="connsiteY23" fmla="*/ 5301616 h 5513767"/>
              <a:gd name="connsiteX24" fmla="*/ 3766249 w 5372101"/>
              <a:gd name="connsiteY24" fmla="*/ 5301869 h 5513767"/>
              <a:gd name="connsiteX25" fmla="*/ 3718651 w 5372101"/>
              <a:gd name="connsiteY25" fmla="*/ 5320541 h 5513767"/>
              <a:gd name="connsiteX26" fmla="*/ 3671207 w 5372101"/>
              <a:gd name="connsiteY26" fmla="*/ 5318046 h 5513767"/>
              <a:gd name="connsiteX27" fmla="*/ 3446863 w 5372101"/>
              <a:gd name="connsiteY27" fmla="*/ 5294348 h 5513767"/>
              <a:gd name="connsiteX28" fmla="*/ 3312000 w 5372101"/>
              <a:gd name="connsiteY28" fmla="*/ 5286923 h 5513767"/>
              <a:gd name="connsiteX29" fmla="*/ 3259756 w 5372101"/>
              <a:gd name="connsiteY29" fmla="*/ 5294712 h 5513767"/>
              <a:gd name="connsiteX30" fmla="*/ 3187481 w 5372101"/>
              <a:gd name="connsiteY30" fmla="*/ 5298457 h 5513767"/>
              <a:gd name="connsiteX31" fmla="*/ 3124115 w 5372101"/>
              <a:gd name="connsiteY31" fmla="*/ 5294626 h 5513767"/>
              <a:gd name="connsiteX32" fmla="*/ 3099907 w 5372101"/>
              <a:gd name="connsiteY32" fmla="*/ 5302443 h 5513767"/>
              <a:gd name="connsiteX33" fmla="*/ 3017494 w 5372101"/>
              <a:gd name="connsiteY33" fmla="*/ 5301439 h 5513767"/>
              <a:gd name="connsiteX34" fmla="*/ 3010848 w 5372101"/>
              <a:gd name="connsiteY34" fmla="*/ 5307225 h 5513767"/>
              <a:gd name="connsiteX35" fmla="*/ 2994286 w 5372101"/>
              <a:gd name="connsiteY35" fmla="*/ 5309060 h 5513767"/>
              <a:gd name="connsiteX36" fmla="*/ 2988160 w 5372101"/>
              <a:gd name="connsiteY36" fmla="*/ 5310041 h 5513767"/>
              <a:gd name="connsiteX37" fmla="*/ 2984260 w 5372101"/>
              <a:gd name="connsiteY37" fmla="*/ 5307528 h 5513767"/>
              <a:gd name="connsiteX38" fmla="*/ 2979127 w 5372101"/>
              <a:gd name="connsiteY38" fmla="*/ 5308389 h 5513767"/>
              <a:gd name="connsiteX39" fmla="*/ 2978660 w 5372101"/>
              <a:gd name="connsiteY39" fmla="*/ 5311563 h 5513767"/>
              <a:gd name="connsiteX40" fmla="*/ 2946326 w 5372101"/>
              <a:gd name="connsiteY40" fmla="*/ 5316745 h 5513767"/>
              <a:gd name="connsiteX41" fmla="*/ 2713134 w 5372101"/>
              <a:gd name="connsiteY41" fmla="*/ 5331381 h 5513767"/>
              <a:gd name="connsiteX42" fmla="*/ 2352072 w 5372101"/>
              <a:gd name="connsiteY42" fmla="*/ 5342761 h 5513767"/>
              <a:gd name="connsiteX43" fmla="*/ 2260922 w 5372101"/>
              <a:gd name="connsiteY43" fmla="*/ 5328122 h 5513767"/>
              <a:gd name="connsiteX44" fmla="*/ 2178497 w 5372101"/>
              <a:gd name="connsiteY44" fmla="*/ 5351065 h 5513767"/>
              <a:gd name="connsiteX45" fmla="*/ 2034408 w 5372101"/>
              <a:gd name="connsiteY45" fmla="*/ 5307958 h 5513767"/>
              <a:gd name="connsiteX46" fmla="*/ 1831505 w 5372101"/>
              <a:gd name="connsiteY46" fmla="*/ 5312691 h 5513767"/>
              <a:gd name="connsiteX47" fmla="*/ 1710387 w 5372101"/>
              <a:gd name="connsiteY47" fmla="*/ 5308705 h 5513767"/>
              <a:gd name="connsiteX48" fmla="*/ 1664816 w 5372101"/>
              <a:gd name="connsiteY48" fmla="*/ 5296479 h 5513767"/>
              <a:gd name="connsiteX49" fmla="*/ 1600883 w 5372101"/>
              <a:gd name="connsiteY49" fmla="*/ 5286607 h 5513767"/>
              <a:gd name="connsiteX50" fmla="*/ 1488397 w 5372101"/>
              <a:gd name="connsiteY50" fmla="*/ 5260898 h 5513767"/>
              <a:gd name="connsiteX51" fmla="*/ 1336670 w 5372101"/>
              <a:gd name="connsiteY51" fmla="*/ 5240770 h 5513767"/>
              <a:gd name="connsiteX52" fmla="*/ 1224297 w 5372101"/>
              <a:gd name="connsiteY52" fmla="*/ 5271845 h 5513767"/>
              <a:gd name="connsiteX53" fmla="*/ 1214830 w 5372101"/>
              <a:gd name="connsiteY53" fmla="*/ 5263450 h 5513767"/>
              <a:gd name="connsiteX54" fmla="*/ 1138181 w 5372101"/>
              <a:gd name="connsiteY54" fmla="*/ 5262590 h 5513767"/>
              <a:gd name="connsiteX55" fmla="*/ 943575 w 5372101"/>
              <a:gd name="connsiteY55" fmla="*/ 5290808 h 5513767"/>
              <a:gd name="connsiteX56" fmla="*/ 529813 w 5372101"/>
              <a:gd name="connsiteY56" fmla="*/ 5218555 h 5513767"/>
              <a:gd name="connsiteX57" fmla="*/ 519546 w 5372101"/>
              <a:gd name="connsiteY57" fmla="*/ 5208845 h 5513767"/>
              <a:gd name="connsiteX58" fmla="*/ 507906 w 5372101"/>
              <a:gd name="connsiteY58" fmla="*/ 5204779 h 5513767"/>
              <a:gd name="connsiteX59" fmla="*/ 505153 w 5372101"/>
              <a:gd name="connsiteY59" fmla="*/ 5196726 h 5513767"/>
              <a:gd name="connsiteX60" fmla="*/ 500429 w 5372101"/>
              <a:gd name="connsiteY60" fmla="*/ 5193241 h 5513767"/>
              <a:gd name="connsiteX61" fmla="*/ 431923 w 5372101"/>
              <a:gd name="connsiteY61" fmla="*/ 5191553 h 5513767"/>
              <a:gd name="connsiteX62" fmla="*/ 337115 w 5372101"/>
              <a:gd name="connsiteY62" fmla="*/ 5202714 h 5513767"/>
              <a:gd name="connsiteX63" fmla="*/ 303383 w 5372101"/>
              <a:gd name="connsiteY63" fmla="*/ 5184750 h 5513767"/>
              <a:gd name="connsiteX64" fmla="*/ 297664 w 5372101"/>
              <a:gd name="connsiteY64" fmla="*/ 5181269 h 5513767"/>
              <a:gd name="connsiteX65" fmla="*/ 272701 w 5372101"/>
              <a:gd name="connsiteY65" fmla="*/ 5175678 h 5513767"/>
              <a:gd name="connsiteX66" fmla="*/ 268242 w 5372101"/>
              <a:gd name="connsiteY66" fmla="*/ 5163678 h 5513767"/>
              <a:gd name="connsiteX67" fmla="*/ 232517 w 5372101"/>
              <a:gd name="connsiteY67" fmla="*/ 5147792 h 5513767"/>
              <a:gd name="connsiteX68" fmla="*/ 185851 w 5372101"/>
              <a:gd name="connsiteY68" fmla="*/ 5140408 h 5513767"/>
              <a:gd name="connsiteX69" fmla="*/ 20337 w 5372101"/>
              <a:gd name="connsiteY69" fmla="*/ 5113040 h 5513767"/>
              <a:gd name="connsiteX70" fmla="*/ 0 w 5372101"/>
              <a:gd name="connsiteY70" fmla="*/ 5112243 h 5513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5372101" h="5513767">
                <a:moveTo>
                  <a:pt x="0" y="0"/>
                </a:moveTo>
                <a:lnTo>
                  <a:pt x="5372101" y="0"/>
                </a:lnTo>
                <a:lnTo>
                  <a:pt x="5372101" y="5513767"/>
                </a:lnTo>
                <a:lnTo>
                  <a:pt x="5363126" y="5512835"/>
                </a:lnTo>
                <a:cubicBezTo>
                  <a:pt x="5345779" y="5509071"/>
                  <a:pt x="5329767" y="5502649"/>
                  <a:pt x="5316714" y="5491247"/>
                </a:cubicBezTo>
                <a:cubicBezTo>
                  <a:pt x="5295689" y="5478131"/>
                  <a:pt x="5219502" y="5459909"/>
                  <a:pt x="5198331" y="5470092"/>
                </a:cubicBezTo>
                <a:cubicBezTo>
                  <a:pt x="5181052" y="5469102"/>
                  <a:pt x="5165047" y="5459569"/>
                  <a:pt x="5150428" y="5472506"/>
                </a:cubicBezTo>
                <a:cubicBezTo>
                  <a:pt x="5129562" y="5487248"/>
                  <a:pt x="5088050" y="5445894"/>
                  <a:pt x="5085506" y="5468851"/>
                </a:cubicBezTo>
                <a:cubicBezTo>
                  <a:pt x="5055692" y="5440170"/>
                  <a:pt x="5006122" y="5469577"/>
                  <a:pt x="4968663" y="5470487"/>
                </a:cubicBezTo>
                <a:cubicBezTo>
                  <a:pt x="4947085" y="5444049"/>
                  <a:pt x="4889767" y="5472037"/>
                  <a:pt x="4815623" y="5458622"/>
                </a:cubicBezTo>
                <a:cubicBezTo>
                  <a:pt x="4792418" y="5428488"/>
                  <a:pt x="4765548" y="5449887"/>
                  <a:pt x="4716679" y="5405365"/>
                </a:cubicBezTo>
                <a:cubicBezTo>
                  <a:pt x="4713235" y="5407807"/>
                  <a:pt x="4709266" y="5409883"/>
                  <a:pt x="4704891" y="5411529"/>
                </a:cubicBezTo>
                <a:cubicBezTo>
                  <a:pt x="4679473" y="5421092"/>
                  <a:pt x="4646164" y="5414379"/>
                  <a:pt x="4630496" y="5396532"/>
                </a:cubicBezTo>
                <a:cubicBezTo>
                  <a:pt x="4590205" y="5365061"/>
                  <a:pt x="4548419" y="5412094"/>
                  <a:pt x="4506964" y="5396685"/>
                </a:cubicBezTo>
                <a:lnTo>
                  <a:pt x="4427135" y="5358585"/>
                </a:lnTo>
                <a:cubicBezTo>
                  <a:pt x="4319267" y="5308575"/>
                  <a:pt x="4152341" y="5340956"/>
                  <a:pt x="4028338" y="5313494"/>
                </a:cubicBezTo>
                <a:lnTo>
                  <a:pt x="4015367" y="5320766"/>
                </a:lnTo>
                <a:lnTo>
                  <a:pt x="4002837" y="5322294"/>
                </a:lnTo>
                <a:lnTo>
                  <a:pt x="3997650" y="5329513"/>
                </a:lnTo>
                <a:lnTo>
                  <a:pt x="3991991" y="5331908"/>
                </a:lnTo>
                <a:cubicBezTo>
                  <a:pt x="3969659" y="5338581"/>
                  <a:pt x="3978880" y="5316131"/>
                  <a:pt x="3925210" y="5319395"/>
                </a:cubicBezTo>
                <a:cubicBezTo>
                  <a:pt x="3947765" y="5277139"/>
                  <a:pt x="3837331" y="5338342"/>
                  <a:pt x="3837014" y="5289023"/>
                </a:cubicBezTo>
                <a:cubicBezTo>
                  <a:pt x="3824001" y="5291376"/>
                  <a:pt x="3811407" y="5295212"/>
                  <a:pt x="3798765" y="5299431"/>
                </a:cubicBezTo>
                <a:lnTo>
                  <a:pt x="3792144" y="5301616"/>
                </a:lnTo>
                <a:lnTo>
                  <a:pt x="3766249" y="5301869"/>
                </a:lnTo>
                <a:lnTo>
                  <a:pt x="3718651" y="5320541"/>
                </a:lnTo>
                <a:cubicBezTo>
                  <a:pt x="3703968" y="5321892"/>
                  <a:pt x="3688308" y="5321427"/>
                  <a:pt x="3671207" y="5318046"/>
                </a:cubicBezTo>
                <a:cubicBezTo>
                  <a:pt x="3616458" y="5288532"/>
                  <a:pt x="3514048" y="5333307"/>
                  <a:pt x="3446863" y="5294348"/>
                </a:cubicBezTo>
                <a:cubicBezTo>
                  <a:pt x="3420930" y="5283822"/>
                  <a:pt x="3333157" y="5274511"/>
                  <a:pt x="3312000" y="5286923"/>
                </a:cubicBezTo>
                <a:cubicBezTo>
                  <a:pt x="3292759" y="5287903"/>
                  <a:pt x="3273112" y="5280334"/>
                  <a:pt x="3259756" y="5294712"/>
                </a:cubicBezTo>
                <a:cubicBezTo>
                  <a:pt x="3239905" y="5311572"/>
                  <a:pt x="3185410" y="5275588"/>
                  <a:pt x="3187481" y="5298457"/>
                </a:cubicBezTo>
                <a:cubicBezTo>
                  <a:pt x="3168018" y="5286036"/>
                  <a:pt x="3146200" y="5288458"/>
                  <a:pt x="3124115" y="5294626"/>
                </a:cubicBezTo>
                <a:lnTo>
                  <a:pt x="3099907" y="5302443"/>
                </a:lnTo>
                <a:lnTo>
                  <a:pt x="3017494" y="5301439"/>
                </a:lnTo>
                <a:lnTo>
                  <a:pt x="3010848" y="5307225"/>
                </a:lnTo>
                <a:lnTo>
                  <a:pt x="2994286" y="5309060"/>
                </a:lnTo>
                <a:lnTo>
                  <a:pt x="2988160" y="5310041"/>
                </a:lnTo>
                <a:lnTo>
                  <a:pt x="2984260" y="5307528"/>
                </a:lnTo>
                <a:cubicBezTo>
                  <a:pt x="2981957" y="5306419"/>
                  <a:pt x="2980273" y="5306402"/>
                  <a:pt x="2979127" y="5308389"/>
                </a:cubicBezTo>
                <a:cubicBezTo>
                  <a:pt x="2978971" y="5309447"/>
                  <a:pt x="2978816" y="5310505"/>
                  <a:pt x="2978660" y="5311563"/>
                </a:cubicBezTo>
                <a:lnTo>
                  <a:pt x="2946326" y="5316745"/>
                </a:lnTo>
                <a:lnTo>
                  <a:pt x="2713134" y="5331381"/>
                </a:lnTo>
                <a:cubicBezTo>
                  <a:pt x="2610698" y="5372328"/>
                  <a:pt x="2466037" y="5325762"/>
                  <a:pt x="2352072" y="5342761"/>
                </a:cubicBezTo>
                <a:cubicBezTo>
                  <a:pt x="2293501" y="5293708"/>
                  <a:pt x="2324138" y="5338538"/>
                  <a:pt x="2260922" y="5328122"/>
                </a:cubicBezTo>
                <a:cubicBezTo>
                  <a:pt x="2275681" y="5372347"/>
                  <a:pt x="2185007" y="5301703"/>
                  <a:pt x="2178497" y="5351065"/>
                </a:cubicBezTo>
                <a:cubicBezTo>
                  <a:pt x="2133294" y="5337229"/>
                  <a:pt x="2097074" y="5300208"/>
                  <a:pt x="2034408" y="5307958"/>
                </a:cubicBezTo>
                <a:cubicBezTo>
                  <a:pt x="1981894" y="5332879"/>
                  <a:pt x="1896288" y="5279365"/>
                  <a:pt x="1831505" y="5312691"/>
                </a:cubicBezTo>
                <a:cubicBezTo>
                  <a:pt x="1807063" y="5321035"/>
                  <a:pt x="1727674" y="5322925"/>
                  <a:pt x="1710387" y="5308705"/>
                </a:cubicBezTo>
                <a:cubicBezTo>
                  <a:pt x="1693367" y="5306094"/>
                  <a:pt x="1674901" y="5312009"/>
                  <a:pt x="1664816" y="5296479"/>
                </a:cubicBezTo>
                <a:cubicBezTo>
                  <a:pt x="1649255" y="5277912"/>
                  <a:pt x="1596152" y="5309335"/>
                  <a:pt x="1600883" y="5286607"/>
                </a:cubicBezTo>
                <a:cubicBezTo>
                  <a:pt x="1563066" y="5308189"/>
                  <a:pt x="1524339" y="5269513"/>
                  <a:pt x="1488397" y="5260898"/>
                </a:cubicBezTo>
                <a:cubicBezTo>
                  <a:pt x="1459246" y="5282011"/>
                  <a:pt x="1412580" y="5243108"/>
                  <a:pt x="1336670" y="5240770"/>
                </a:cubicBezTo>
                <a:cubicBezTo>
                  <a:pt x="1304792" y="5265122"/>
                  <a:pt x="1285508" y="5238878"/>
                  <a:pt x="1224297" y="5271845"/>
                </a:cubicBezTo>
                <a:cubicBezTo>
                  <a:pt x="1221731" y="5268771"/>
                  <a:pt x="1218543" y="5265944"/>
                  <a:pt x="1214830" y="5263450"/>
                </a:cubicBezTo>
                <a:cubicBezTo>
                  <a:pt x="1193241" y="5248952"/>
                  <a:pt x="1158925" y="5248567"/>
                  <a:pt x="1138181" y="5262590"/>
                </a:cubicBezTo>
                <a:lnTo>
                  <a:pt x="943575" y="5290808"/>
                </a:lnTo>
                <a:cubicBezTo>
                  <a:pt x="823587" y="5316899"/>
                  <a:pt x="658340" y="5217603"/>
                  <a:pt x="529813" y="5218555"/>
                </a:cubicBezTo>
                <a:lnTo>
                  <a:pt x="519546" y="5208845"/>
                </a:lnTo>
                <a:lnTo>
                  <a:pt x="507906" y="5204779"/>
                </a:lnTo>
                <a:lnTo>
                  <a:pt x="505153" y="5196726"/>
                </a:lnTo>
                <a:lnTo>
                  <a:pt x="500429" y="5193241"/>
                </a:lnTo>
                <a:cubicBezTo>
                  <a:pt x="480923" y="5182176"/>
                  <a:pt x="482807" y="5205793"/>
                  <a:pt x="431923" y="5191553"/>
                </a:cubicBezTo>
                <a:cubicBezTo>
                  <a:pt x="440499" y="5237077"/>
                  <a:pt x="352872" y="5155083"/>
                  <a:pt x="337115" y="5202714"/>
                </a:cubicBezTo>
                <a:cubicBezTo>
                  <a:pt x="325265" y="5197752"/>
                  <a:pt x="314288" y="5191441"/>
                  <a:pt x="303383" y="5184750"/>
                </a:cubicBezTo>
                <a:lnTo>
                  <a:pt x="297664" y="5181269"/>
                </a:lnTo>
                <a:lnTo>
                  <a:pt x="272701" y="5175678"/>
                </a:lnTo>
                <a:lnTo>
                  <a:pt x="268242" y="5163678"/>
                </a:lnTo>
                <a:lnTo>
                  <a:pt x="232517" y="5147792"/>
                </a:lnTo>
                <a:cubicBezTo>
                  <a:pt x="218741" y="5143453"/>
                  <a:pt x="203450" y="5140668"/>
                  <a:pt x="185851" y="5140408"/>
                </a:cubicBezTo>
                <a:cubicBezTo>
                  <a:pt x="139207" y="5153337"/>
                  <a:pt x="79723" y="5120316"/>
                  <a:pt x="20337" y="5113040"/>
                </a:cubicBezTo>
                <a:lnTo>
                  <a:pt x="0" y="5112243"/>
                </a:lnTo>
                <a:close/>
              </a:path>
            </a:pathLst>
          </a:custGeom>
          <a:ln>
            <a:noFill/>
          </a:ln>
          <a:effectLst>
            <a:outerShdw blurRad="254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DD949B2-6DD7-A765-CABE-0E97CB8B3D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809" y="1071350"/>
            <a:ext cx="4775162" cy="1339382"/>
          </a:xfrm>
        </p:spPr>
        <p:txBody>
          <a:bodyPr>
            <a:normAutofit/>
          </a:bodyPr>
          <a:lstStyle/>
          <a:p>
            <a:pPr algn="ctr"/>
            <a:r>
              <a:rPr lang="en-GB" sz="3600" dirty="0"/>
              <a:t>Current Budget Position</a:t>
            </a:r>
          </a:p>
        </p:txBody>
      </p:sp>
      <p:sp>
        <p:nvSpPr>
          <p:cNvPr id="24" name="Rectangle 6">
            <a:extLst>
              <a:ext uri="{FF2B5EF4-FFF2-40B4-BE49-F238E27FC236}">
                <a16:creationId xmlns:a16="http://schemas.microsoft.com/office/drawing/2014/main" id="{F0C518C2-0AA4-470C-87B9-9CBF428FBA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64666" y="399531"/>
            <a:ext cx="1707751" cy="428984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6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9EC527AB-F0D2-9DF4-FBD7-6705910C2A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9319" y="2015412"/>
            <a:ext cx="4458446" cy="3641585"/>
          </a:xfrm>
        </p:spPr>
        <p:txBody>
          <a:bodyPr anchor="ctr">
            <a:normAutofit fontScale="92500"/>
          </a:bodyPr>
          <a:lstStyle/>
          <a:p>
            <a:r>
              <a:rPr lang="en-GB" sz="1400" dirty="0"/>
              <a:t>Due to having healthy reserves, the council has been able to keep the precept the same for the past four financial years, but they have reduced considerably this year.</a:t>
            </a:r>
          </a:p>
          <a:p>
            <a:r>
              <a:rPr lang="en-GB" sz="1400" dirty="0"/>
              <a:t>The cost of maintaining/delivering all the current services continues to increase. With inflation currently at 2.6%.</a:t>
            </a:r>
          </a:p>
          <a:p>
            <a:r>
              <a:rPr lang="en-GB" sz="1400" dirty="0"/>
              <a:t>In the last government budget, the NI threshold was reduced to £5,000 per year and increased to 15%, which means the council has had to start paying NI contributions where it hasn’t done previously.</a:t>
            </a:r>
          </a:p>
          <a:p>
            <a:r>
              <a:rPr lang="en-GB" sz="1400" dirty="0"/>
              <a:t>Somerset Council is still going through financial difficulties. </a:t>
            </a:r>
          </a:p>
          <a:p>
            <a:r>
              <a:rPr lang="en-GB" sz="1400" dirty="0"/>
              <a:t>We don’t know how well Snowdrop Valley will do yet this financial year, so can only estimate the income against previous years. If it has a good year this will help offset the overspend made so far, but if the weather is not great and it doesn’t have a good year this could mean an even bigger overspend amount by the end of March.</a:t>
            </a:r>
          </a:p>
        </p:txBody>
      </p:sp>
    </p:spTree>
    <p:extLst>
      <p:ext uri="{BB962C8B-B14F-4D97-AF65-F5344CB8AC3E}">
        <p14:creationId xmlns:p14="http://schemas.microsoft.com/office/powerpoint/2010/main" val="1952464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3F29798-D584-4792-9B62-3F5F5C36D6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F077F7-3BC0-BAFA-7A8F-1E9D3F4B16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4805"/>
            <a:ext cx="10515600" cy="1505883"/>
          </a:xfrm>
        </p:spPr>
        <p:txBody>
          <a:bodyPr anchor="ctr">
            <a:normAutofit/>
          </a:bodyPr>
          <a:lstStyle/>
          <a:p>
            <a:r>
              <a:rPr lang="en-GB" sz="5200" dirty="0">
                <a:solidFill>
                  <a:srgbClr val="666699"/>
                </a:solidFill>
              </a:rPr>
              <a:t>The Council’s Incomes: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E99E90D-ECAC-F8AD-3EAC-8FAE1FA15F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129608"/>
              </p:ext>
            </p:extLst>
          </p:nvPr>
        </p:nvGraphicFramePr>
        <p:xfrm>
          <a:off x="838200" y="1278294"/>
          <a:ext cx="10897953" cy="53891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6804">
                  <a:extLst>
                    <a:ext uri="{9D8B030D-6E8A-4147-A177-3AD203B41FA5}">
                      <a16:colId xmlns:a16="http://schemas.microsoft.com/office/drawing/2014/main" val="3473706023"/>
                    </a:ext>
                  </a:extLst>
                </a:gridCol>
                <a:gridCol w="1073020">
                  <a:extLst>
                    <a:ext uri="{9D8B030D-6E8A-4147-A177-3AD203B41FA5}">
                      <a16:colId xmlns:a16="http://schemas.microsoft.com/office/drawing/2014/main" val="1089057852"/>
                    </a:ext>
                  </a:extLst>
                </a:gridCol>
                <a:gridCol w="1110343">
                  <a:extLst>
                    <a:ext uri="{9D8B030D-6E8A-4147-A177-3AD203B41FA5}">
                      <a16:colId xmlns:a16="http://schemas.microsoft.com/office/drawing/2014/main" val="3560305880"/>
                    </a:ext>
                  </a:extLst>
                </a:gridCol>
                <a:gridCol w="1091682">
                  <a:extLst>
                    <a:ext uri="{9D8B030D-6E8A-4147-A177-3AD203B41FA5}">
                      <a16:colId xmlns:a16="http://schemas.microsoft.com/office/drawing/2014/main" val="2630204203"/>
                    </a:ext>
                  </a:extLst>
                </a:gridCol>
                <a:gridCol w="948429">
                  <a:extLst>
                    <a:ext uri="{9D8B030D-6E8A-4147-A177-3AD203B41FA5}">
                      <a16:colId xmlns:a16="http://schemas.microsoft.com/office/drawing/2014/main" val="116257774"/>
                    </a:ext>
                  </a:extLst>
                </a:gridCol>
                <a:gridCol w="1141628">
                  <a:extLst>
                    <a:ext uri="{9D8B030D-6E8A-4147-A177-3AD203B41FA5}">
                      <a16:colId xmlns:a16="http://schemas.microsoft.com/office/drawing/2014/main" val="179892418"/>
                    </a:ext>
                  </a:extLst>
                </a:gridCol>
                <a:gridCol w="2956047">
                  <a:extLst>
                    <a:ext uri="{9D8B030D-6E8A-4147-A177-3AD203B41FA5}">
                      <a16:colId xmlns:a16="http://schemas.microsoft.com/office/drawing/2014/main" val="139369375"/>
                    </a:ext>
                  </a:extLst>
                </a:gridCol>
              </a:tblGrid>
              <a:tr h="624600">
                <a:tc>
                  <a:txBody>
                    <a:bodyPr/>
                    <a:lstStyle/>
                    <a:p>
                      <a:pPr algn="l" fontAlgn="t"/>
                      <a:endParaRPr lang="en-GB" sz="1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7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2023/2024</a:t>
                      </a:r>
                      <a:endParaRPr lang="en-GB" sz="17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7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2024/2025</a:t>
                      </a:r>
                      <a:endParaRPr lang="en-GB" sz="17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2025/2026</a:t>
                      </a:r>
                    </a:p>
                  </a:txBody>
                  <a:tcPr marL="9871" marR="9871" marT="98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700" u="none" strike="noStrike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Estimated</a:t>
                      </a:r>
                      <a:endParaRPr lang="en-GB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70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2026/2027</a:t>
                      </a:r>
                      <a:endParaRPr lang="en-GB" sz="17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7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Comments</a:t>
                      </a:r>
                    </a:p>
                  </a:txBody>
                  <a:tcPr marL="9871" marR="9871" marT="9871" marB="0" anchor="ctr"/>
                </a:tc>
                <a:extLst>
                  <a:ext uri="{0D108BD9-81ED-4DB2-BD59-A6C34878D82A}">
                    <a16:rowId xmlns:a16="http://schemas.microsoft.com/office/drawing/2014/main" val="1933631639"/>
                  </a:ext>
                </a:extLst>
              </a:tr>
              <a:tr h="624600">
                <a:tc>
                  <a:txBody>
                    <a:bodyPr/>
                    <a:lstStyle/>
                    <a:p>
                      <a:pPr algn="l" fontAlgn="t"/>
                      <a:r>
                        <a:rPr lang="en-GB" sz="1700" b="1" u="none" strike="noStrike">
                          <a:effectLst/>
                        </a:rPr>
                        <a:t>Receipts - Parish Council</a:t>
                      </a:r>
                      <a:endParaRPr lang="en-GB" sz="17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7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Actual</a:t>
                      </a:r>
                      <a:endParaRPr lang="en-GB" sz="17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7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Actual</a:t>
                      </a:r>
                    </a:p>
                  </a:txBody>
                  <a:tcPr marL="9871" marR="9871" marT="98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Budget</a:t>
                      </a:r>
                    </a:p>
                  </a:txBody>
                  <a:tcPr marL="9871" marR="9871" marT="98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7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Outturn</a:t>
                      </a:r>
                      <a:endParaRPr lang="en-GB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700" u="none" strike="noStrike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Proposed Budget</a:t>
                      </a:r>
                      <a:endParaRPr lang="en-GB" sz="1700" b="1" i="0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7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 anchor="ctr"/>
                </a:tc>
                <a:extLst>
                  <a:ext uri="{0D108BD9-81ED-4DB2-BD59-A6C34878D82A}">
                    <a16:rowId xmlns:a16="http://schemas.microsoft.com/office/drawing/2014/main" val="833076048"/>
                  </a:ext>
                </a:extLst>
              </a:tr>
              <a:tr h="339272">
                <a:tc>
                  <a:txBody>
                    <a:bodyPr/>
                    <a:lstStyle/>
                    <a:p>
                      <a:pPr algn="l" fontAlgn="t"/>
                      <a:r>
                        <a:rPr lang="en-GB" sz="1700" u="none" strike="noStrike">
                          <a:effectLst/>
                        </a:rPr>
                        <a:t>Business Unit Rental</a:t>
                      </a:r>
                      <a:endParaRPr lang="en-GB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2,499.96</a:t>
                      </a:r>
                      <a:endParaRPr lang="en-GB" sz="17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2,700.00</a:t>
                      </a:r>
                      <a:endParaRPr lang="en-GB" sz="17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3,900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3,825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3,900</a:t>
                      </a:r>
                      <a:endParaRPr lang="en-GB" sz="17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Rent Fixed at £3,900 per year until 31st March 2027 </a:t>
                      </a:r>
                    </a:p>
                  </a:txBody>
                  <a:tcPr marL="9871" marR="9871" marT="9871" marB="0"/>
                </a:tc>
                <a:extLst>
                  <a:ext uri="{0D108BD9-81ED-4DB2-BD59-A6C34878D82A}">
                    <a16:rowId xmlns:a16="http://schemas.microsoft.com/office/drawing/2014/main" val="573608762"/>
                  </a:ext>
                </a:extLst>
              </a:tr>
              <a:tr h="339272">
                <a:tc>
                  <a:txBody>
                    <a:bodyPr/>
                    <a:lstStyle/>
                    <a:p>
                      <a:pPr algn="l" fontAlgn="t"/>
                      <a:r>
                        <a:rPr lang="en-GB" sz="1700" u="none" strike="noStrike">
                          <a:effectLst/>
                        </a:rPr>
                        <a:t>Interest at bank</a:t>
                      </a:r>
                      <a:endParaRPr lang="en-GB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455.89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595.85</a:t>
                      </a:r>
                      <a:endParaRPr lang="en-GB" sz="17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800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795.58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700</a:t>
                      </a:r>
                      <a:endParaRPr lang="en-GB" sz="17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Interest rates have been high for a while, and these have been gradually decreasing</a:t>
                      </a:r>
                    </a:p>
                  </a:txBody>
                  <a:tcPr marL="9871" marR="9871" marT="9871" marB="0"/>
                </a:tc>
                <a:extLst>
                  <a:ext uri="{0D108BD9-81ED-4DB2-BD59-A6C34878D82A}">
                    <a16:rowId xmlns:a16="http://schemas.microsoft.com/office/drawing/2014/main" val="958134786"/>
                  </a:ext>
                </a:extLst>
              </a:tr>
              <a:tr h="339272">
                <a:tc>
                  <a:txBody>
                    <a:bodyPr/>
                    <a:lstStyle/>
                    <a:p>
                      <a:pPr algn="l" fontAlgn="t"/>
                      <a:r>
                        <a:rPr lang="en-GB" sz="1700" u="none" strike="noStrike">
                          <a:effectLst/>
                        </a:rPr>
                        <a:t>Precept</a:t>
                      </a:r>
                      <a:endParaRPr lang="en-GB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u="none" strike="noStrike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11,200</a:t>
                      </a:r>
                      <a:endParaRPr lang="en-GB" sz="1700" b="0" i="0" u="none" strike="noStrike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11,200</a:t>
                      </a:r>
                      <a:endParaRPr lang="en-GB" sz="17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11,200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11,200</a:t>
                      </a:r>
                      <a:endParaRPr lang="en-GB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12,000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FRWG are proposing a £12,000 precept</a:t>
                      </a:r>
                    </a:p>
                  </a:txBody>
                  <a:tcPr marL="9871" marR="9871" marT="9871" marB="0"/>
                </a:tc>
                <a:extLst>
                  <a:ext uri="{0D108BD9-81ED-4DB2-BD59-A6C34878D82A}">
                    <a16:rowId xmlns:a16="http://schemas.microsoft.com/office/drawing/2014/main" val="7203487"/>
                  </a:ext>
                </a:extLst>
              </a:tr>
              <a:tr h="339272">
                <a:tc>
                  <a:txBody>
                    <a:bodyPr/>
                    <a:lstStyle/>
                    <a:p>
                      <a:pPr algn="l" fontAlgn="t"/>
                      <a:r>
                        <a:rPr lang="en-GB" sz="1700" u="none" strike="noStrike">
                          <a:effectLst/>
                        </a:rPr>
                        <a:t>Toilet Donations</a:t>
                      </a:r>
                      <a:endParaRPr lang="en-GB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492.10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781.50</a:t>
                      </a:r>
                      <a:endParaRPr lang="en-GB" sz="17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604.23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600</a:t>
                      </a:r>
                      <a:endParaRPr lang="en-GB" sz="17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extLst>
                  <a:ext uri="{0D108BD9-81ED-4DB2-BD59-A6C34878D82A}">
                    <a16:rowId xmlns:a16="http://schemas.microsoft.com/office/drawing/2014/main" val="151331211"/>
                  </a:ext>
                </a:extLst>
              </a:tr>
              <a:tr h="339272">
                <a:tc>
                  <a:txBody>
                    <a:bodyPr/>
                    <a:lstStyle/>
                    <a:p>
                      <a:pPr algn="l" fontAlgn="t"/>
                      <a:r>
                        <a:rPr lang="en-GB" sz="1700" u="none" strike="noStrike">
                          <a:effectLst/>
                        </a:rPr>
                        <a:t>Transfer from Reserves</a:t>
                      </a:r>
                      <a:endParaRPr lang="en-GB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5,000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3,000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465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900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extLst>
                  <a:ext uri="{0D108BD9-81ED-4DB2-BD59-A6C34878D82A}">
                    <a16:rowId xmlns:a16="http://schemas.microsoft.com/office/drawing/2014/main" val="3848723700"/>
                  </a:ext>
                </a:extLst>
              </a:tr>
              <a:tr h="339272">
                <a:tc>
                  <a:txBody>
                    <a:bodyPr/>
                    <a:lstStyle/>
                    <a:p>
                      <a:pPr algn="l" fontAlgn="t"/>
                      <a:r>
                        <a:rPr lang="en-GB" sz="1700" u="none" strike="noStrike" dirty="0">
                          <a:effectLst/>
                        </a:rPr>
                        <a:t>VAT Refund</a:t>
                      </a:r>
                      <a:endParaRPr lang="en-GB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1,774.05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1,812.33</a:t>
                      </a:r>
                      <a:endParaRPr lang="en-GB" sz="17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1,121.66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1,000</a:t>
                      </a:r>
                      <a:endParaRPr lang="en-GB" sz="17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extLst>
                  <a:ext uri="{0D108BD9-81ED-4DB2-BD59-A6C34878D82A}">
                    <a16:rowId xmlns:a16="http://schemas.microsoft.com/office/drawing/2014/main" val="1141086336"/>
                  </a:ext>
                </a:extLst>
              </a:tr>
              <a:tr h="339272">
                <a:tc>
                  <a:txBody>
                    <a:bodyPr/>
                    <a:lstStyle/>
                    <a:p>
                      <a:pPr algn="l" fontAlgn="t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Clock Donation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extLst>
                  <a:ext uri="{0D108BD9-81ED-4DB2-BD59-A6C34878D82A}">
                    <a16:rowId xmlns:a16="http://schemas.microsoft.com/office/drawing/2014/main" val="345452865"/>
                  </a:ext>
                </a:extLst>
              </a:tr>
              <a:tr h="339272">
                <a:tc>
                  <a:txBody>
                    <a:bodyPr/>
                    <a:lstStyle/>
                    <a:p>
                      <a:pPr algn="l" fontAlgn="t"/>
                      <a:r>
                        <a:rPr lang="en-GB" sz="1700" b="1" u="none" strike="noStrike" dirty="0">
                          <a:effectLst/>
                        </a:rPr>
                        <a:t>Receipts - Snowdrop Valley                          </a:t>
                      </a:r>
                      <a:endParaRPr lang="en-GB" sz="17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7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7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700" u="none" strike="noStrike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700" b="0" i="0" u="none" strike="noStrike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7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70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en-GB" sz="17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extLst>
                  <a:ext uri="{0D108BD9-81ED-4DB2-BD59-A6C34878D82A}">
                    <a16:rowId xmlns:a16="http://schemas.microsoft.com/office/drawing/2014/main" val="3423476896"/>
                  </a:ext>
                </a:extLst>
              </a:tr>
              <a:tr h="339272">
                <a:tc>
                  <a:txBody>
                    <a:bodyPr/>
                    <a:lstStyle/>
                    <a:p>
                      <a:pPr algn="l" fontAlgn="t"/>
                      <a:r>
                        <a:rPr lang="en-GB" sz="1700" u="none" strike="noStrike" dirty="0">
                          <a:effectLst/>
                        </a:rPr>
                        <a:t>Parking &amp; Merchandise</a:t>
                      </a:r>
                      <a:endParaRPr lang="en-GB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5,534.53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6,815.73</a:t>
                      </a:r>
                      <a:endParaRPr lang="en-GB" sz="17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6,600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u="none" strike="noStrik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6,600</a:t>
                      </a:r>
                      <a:endParaRPr lang="en-GB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6,600</a:t>
                      </a:r>
                      <a:endParaRPr lang="en-GB" sz="17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extLst>
                  <a:ext uri="{0D108BD9-81ED-4DB2-BD59-A6C34878D82A}">
                    <a16:rowId xmlns:a16="http://schemas.microsoft.com/office/drawing/2014/main" val="282154452"/>
                  </a:ext>
                </a:extLst>
              </a:tr>
              <a:tr h="339272">
                <a:tc>
                  <a:txBody>
                    <a:bodyPr/>
                    <a:lstStyle/>
                    <a:p>
                      <a:pPr algn="l" fontAlgn="t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Trailer Sponsorship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3,000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extLst>
                  <a:ext uri="{0D108BD9-81ED-4DB2-BD59-A6C34878D82A}">
                    <a16:rowId xmlns:a16="http://schemas.microsoft.com/office/drawing/2014/main" val="894026189"/>
                  </a:ext>
                </a:extLst>
              </a:tr>
              <a:tr h="339272">
                <a:tc>
                  <a:txBody>
                    <a:bodyPr/>
                    <a:lstStyle/>
                    <a:p>
                      <a:pPr algn="l" fontAlgn="t"/>
                      <a:r>
                        <a:rPr lang="en-GB" sz="1700" b="1" u="none" strike="noStrike">
                          <a:effectLst/>
                        </a:rPr>
                        <a:t>SUB TOTAL</a:t>
                      </a:r>
                      <a:endParaRPr lang="en-GB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27,006.53</a:t>
                      </a:r>
                      <a:endParaRPr lang="en-GB" sz="17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29,905.41</a:t>
                      </a:r>
                      <a:endParaRPr lang="en-GB" sz="17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24,565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24,146.47</a:t>
                      </a: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700" b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25,700</a:t>
                      </a:r>
                      <a:endParaRPr lang="en-GB" sz="17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400" b="1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871" marR="9871" marT="9871" marB="0"/>
                </a:tc>
                <a:extLst>
                  <a:ext uri="{0D108BD9-81ED-4DB2-BD59-A6C34878D82A}">
                    <a16:rowId xmlns:a16="http://schemas.microsoft.com/office/drawing/2014/main" val="24644773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3153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08DB1-C2F6-5AEC-4848-555E45BBE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17514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666699"/>
                </a:solidFill>
              </a:rPr>
              <a:t>Budget: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55E24BE-A46D-B315-BB2C-30F69A08CB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047290"/>
              </p:ext>
            </p:extLst>
          </p:nvPr>
        </p:nvGraphicFramePr>
        <p:xfrm>
          <a:off x="289249" y="982640"/>
          <a:ext cx="11569960" cy="55189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95510">
                  <a:extLst>
                    <a:ext uri="{9D8B030D-6E8A-4147-A177-3AD203B41FA5}">
                      <a16:colId xmlns:a16="http://schemas.microsoft.com/office/drawing/2014/main" val="290503669"/>
                    </a:ext>
                  </a:extLst>
                </a:gridCol>
                <a:gridCol w="989854">
                  <a:extLst>
                    <a:ext uri="{9D8B030D-6E8A-4147-A177-3AD203B41FA5}">
                      <a16:colId xmlns:a16="http://schemas.microsoft.com/office/drawing/2014/main" val="4019362326"/>
                    </a:ext>
                  </a:extLst>
                </a:gridCol>
                <a:gridCol w="989854">
                  <a:extLst>
                    <a:ext uri="{9D8B030D-6E8A-4147-A177-3AD203B41FA5}">
                      <a16:colId xmlns:a16="http://schemas.microsoft.com/office/drawing/2014/main" val="4157792759"/>
                    </a:ext>
                  </a:extLst>
                </a:gridCol>
                <a:gridCol w="978896">
                  <a:extLst>
                    <a:ext uri="{9D8B030D-6E8A-4147-A177-3AD203B41FA5}">
                      <a16:colId xmlns:a16="http://schemas.microsoft.com/office/drawing/2014/main" val="3860646915"/>
                    </a:ext>
                  </a:extLst>
                </a:gridCol>
                <a:gridCol w="956105">
                  <a:extLst>
                    <a:ext uri="{9D8B030D-6E8A-4147-A177-3AD203B41FA5}">
                      <a16:colId xmlns:a16="http://schemas.microsoft.com/office/drawing/2014/main" val="3566406085"/>
                    </a:ext>
                  </a:extLst>
                </a:gridCol>
                <a:gridCol w="1065944">
                  <a:extLst>
                    <a:ext uri="{9D8B030D-6E8A-4147-A177-3AD203B41FA5}">
                      <a16:colId xmlns:a16="http://schemas.microsoft.com/office/drawing/2014/main" val="3950213572"/>
                    </a:ext>
                  </a:extLst>
                </a:gridCol>
                <a:gridCol w="4193797">
                  <a:extLst>
                    <a:ext uri="{9D8B030D-6E8A-4147-A177-3AD203B41FA5}">
                      <a16:colId xmlns:a16="http://schemas.microsoft.com/office/drawing/2014/main" val="933645904"/>
                    </a:ext>
                  </a:extLst>
                </a:gridCol>
              </a:tblGrid>
              <a:tr h="363479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 dirty="0">
                          <a:effectLst/>
                        </a:rPr>
                        <a:t> 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2023/2024</a:t>
                      </a:r>
                      <a:endParaRPr lang="en-GB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2024/2025</a:t>
                      </a:r>
                      <a:endParaRPr lang="en-GB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2025/2026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Estimated </a:t>
                      </a:r>
                      <a:endParaRPr lang="en-GB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2026/2027</a:t>
                      </a:r>
                      <a:endParaRPr lang="en-GB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Comments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58993626"/>
                  </a:ext>
                </a:extLst>
              </a:tr>
              <a:tr h="389417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u="none" strike="noStrike" dirty="0">
                          <a:effectLst/>
                        </a:rPr>
                        <a:t>Salary Costs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Actual</a:t>
                      </a:r>
                      <a:endParaRPr lang="en-GB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Actual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Budget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Outturn</a:t>
                      </a:r>
                      <a:endParaRPr lang="en-GB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Proposed Budget</a:t>
                      </a:r>
                      <a:endParaRPr lang="en-GB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4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90353697"/>
                  </a:ext>
                </a:extLst>
              </a:tr>
              <a:tr h="498249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 dirty="0">
                          <a:effectLst/>
                        </a:rPr>
                        <a:t>Clerk Salary &amp; Expenses (Including Snowdrop Valley)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5,705.09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5,577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6,493.91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7,250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Rounded up based on current pay of 18.35ph x 7.5 hours per week  = £7156.50 this takes into account an average of 26 hours for Snowdrop Valley for the year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02727609"/>
                  </a:ext>
                </a:extLst>
              </a:tr>
              <a:tr h="498249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HMRC Tax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471.60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1,201.21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effectLst/>
                        </a:rPr>
                        <a:t>1,920.75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2,000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NI lower earning threshold has been reduced to £5000 per year and a higher contribution rate of 15% means the council now has to pay National Insurance contributions.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155935892"/>
                  </a:ext>
                </a:extLst>
              </a:tr>
              <a:tr h="230593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1" u="none" strike="noStrike" dirty="0">
                          <a:effectLst/>
                        </a:rPr>
                        <a:t>SUB TOTAL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6,176.69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1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6,778.21</a:t>
                      </a:r>
                      <a:endParaRPr lang="en-GB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7,500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1" u="none" strike="noStrike" dirty="0">
                          <a:effectLst/>
                        </a:rPr>
                        <a:t>8,414.66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1" u="none" strike="noStrike" dirty="0">
                          <a:solidFill>
                            <a:srgbClr val="00B050"/>
                          </a:solidFill>
                          <a:effectLst/>
                        </a:rPr>
                        <a:t>9,250.00</a:t>
                      </a:r>
                      <a:endParaRPr lang="en-GB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4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265553550"/>
                  </a:ext>
                </a:extLst>
              </a:tr>
              <a:tr h="230593"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277747873"/>
                  </a:ext>
                </a:extLst>
              </a:tr>
              <a:tr h="363479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 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2023/2024</a:t>
                      </a:r>
                      <a:endParaRPr lang="en-GB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2024/2025</a:t>
                      </a:r>
                      <a:endParaRPr lang="en-GB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2025/2026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effectLst/>
                        </a:rPr>
                        <a:t>Estimated 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2026/2027</a:t>
                      </a:r>
                      <a:endParaRPr lang="en-GB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endParaRPr lang="en-GB" sz="14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623630365"/>
                  </a:ext>
                </a:extLst>
              </a:tr>
              <a:tr h="443833">
                <a:tc>
                  <a:txBody>
                    <a:bodyPr/>
                    <a:lstStyle/>
                    <a:p>
                      <a:pPr algn="l" fontAlgn="t"/>
                      <a:r>
                        <a:rPr lang="en-GB" sz="1600" b="1" u="none" strike="noStrike" dirty="0">
                          <a:effectLst/>
                        </a:rPr>
                        <a:t>General &amp; Administrative Expenses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Actual</a:t>
                      </a:r>
                      <a:endParaRPr lang="en-GB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Actual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Budget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effectLst/>
                        </a:rPr>
                        <a:t>Outturn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Proposed Budget</a:t>
                      </a:r>
                      <a:endParaRPr lang="en-GB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609824015"/>
                  </a:ext>
                </a:extLst>
              </a:tr>
              <a:tr h="230593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Audit External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252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252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effectLst/>
                        </a:rPr>
                        <a:t>252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85775147"/>
                  </a:ext>
                </a:extLst>
              </a:tr>
              <a:tr h="230593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Audit Internal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185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175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effectLst/>
                        </a:rPr>
                        <a:t>175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200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033111781"/>
                  </a:ext>
                </a:extLst>
              </a:tr>
              <a:tr h="230593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Burial Ground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400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effectLst/>
                        </a:rPr>
                        <a:t>400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Propose we take this one out as it comes under S137 donations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555412123"/>
                  </a:ext>
                </a:extLst>
              </a:tr>
              <a:tr h="230593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Bus Shelter Renovations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1,775.16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effectLst/>
                        </a:rPr>
                        <a:t>0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120838335"/>
                  </a:ext>
                </a:extLst>
              </a:tr>
              <a:tr h="230593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Chairs Allowance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314.25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281.70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388.25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500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042514508"/>
                  </a:ext>
                </a:extLst>
              </a:tr>
              <a:tr h="230593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Clock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960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effectLst/>
                        </a:rPr>
                        <a:t>0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728678981"/>
                  </a:ext>
                </a:extLst>
              </a:tr>
              <a:tr h="389417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Communications/Website hosting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606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528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552.60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Includes new yearly charge for Council email addresses. Updates are also needed to the website in 2026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912825112"/>
                  </a:ext>
                </a:extLst>
              </a:tr>
              <a:tr h="230593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Contingencies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794.08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1,000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044947594"/>
                  </a:ext>
                </a:extLst>
              </a:tr>
              <a:tr h="230593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Council Expenses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743.94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895.28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458.83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800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Stationary, Clerk </a:t>
                      </a:r>
                      <a:r>
                        <a:rPr lang="en-GB" sz="1200" b="0" i="0" u="none" strike="noStrike" dirty="0" err="1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taining</a:t>
                      </a:r>
                      <a:r>
                        <a:rPr lang="en-GB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, mobile phone etc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0364524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1056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56644-0DA6-4125-D268-CC9F05E08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890469"/>
          </a:xfrm>
        </p:spPr>
        <p:txBody>
          <a:bodyPr>
            <a:normAutofit/>
          </a:bodyPr>
          <a:lstStyle/>
          <a:p>
            <a:r>
              <a:rPr lang="en-GB" sz="3600" dirty="0">
                <a:solidFill>
                  <a:srgbClr val="666699"/>
                </a:solidFill>
              </a:rPr>
              <a:t>Budget continued…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861EB11-24BC-142D-3B7C-E6746B015B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993860"/>
              </p:ext>
            </p:extLst>
          </p:nvPr>
        </p:nvGraphicFramePr>
        <p:xfrm>
          <a:off x="334345" y="698921"/>
          <a:ext cx="11523307" cy="54584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81871">
                  <a:extLst>
                    <a:ext uri="{9D8B030D-6E8A-4147-A177-3AD203B41FA5}">
                      <a16:colId xmlns:a16="http://schemas.microsoft.com/office/drawing/2014/main" val="1008271559"/>
                    </a:ext>
                  </a:extLst>
                </a:gridCol>
                <a:gridCol w="920507">
                  <a:extLst>
                    <a:ext uri="{9D8B030D-6E8A-4147-A177-3AD203B41FA5}">
                      <a16:colId xmlns:a16="http://schemas.microsoft.com/office/drawing/2014/main" val="1004927773"/>
                    </a:ext>
                  </a:extLst>
                </a:gridCol>
                <a:gridCol w="1023818">
                  <a:extLst>
                    <a:ext uri="{9D8B030D-6E8A-4147-A177-3AD203B41FA5}">
                      <a16:colId xmlns:a16="http://schemas.microsoft.com/office/drawing/2014/main" val="1658824962"/>
                    </a:ext>
                  </a:extLst>
                </a:gridCol>
                <a:gridCol w="1012485">
                  <a:extLst>
                    <a:ext uri="{9D8B030D-6E8A-4147-A177-3AD203B41FA5}">
                      <a16:colId xmlns:a16="http://schemas.microsoft.com/office/drawing/2014/main" val="1008006315"/>
                    </a:ext>
                  </a:extLst>
                </a:gridCol>
                <a:gridCol w="988910">
                  <a:extLst>
                    <a:ext uri="{9D8B030D-6E8A-4147-A177-3AD203B41FA5}">
                      <a16:colId xmlns:a16="http://schemas.microsoft.com/office/drawing/2014/main" val="389408959"/>
                    </a:ext>
                  </a:extLst>
                </a:gridCol>
                <a:gridCol w="1042861">
                  <a:extLst>
                    <a:ext uri="{9D8B030D-6E8A-4147-A177-3AD203B41FA5}">
                      <a16:colId xmlns:a16="http://schemas.microsoft.com/office/drawing/2014/main" val="3815332446"/>
                    </a:ext>
                  </a:extLst>
                </a:gridCol>
                <a:gridCol w="2852855">
                  <a:extLst>
                    <a:ext uri="{9D8B030D-6E8A-4147-A177-3AD203B41FA5}">
                      <a16:colId xmlns:a16="http://schemas.microsoft.com/office/drawing/2014/main" val="786059508"/>
                    </a:ext>
                  </a:extLst>
                </a:gridCol>
              </a:tblGrid>
              <a:tr h="275646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 dirty="0">
                          <a:effectLst/>
                        </a:rPr>
                        <a:t> 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2023/2024</a:t>
                      </a:r>
                      <a:endParaRPr lang="en-GB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2024/2025</a:t>
                      </a:r>
                      <a:endParaRPr lang="en-GB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2025/2026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effectLst/>
                        </a:rPr>
                        <a:t>Estimated 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2026/2027</a:t>
                      </a:r>
                      <a:endParaRPr lang="en-GB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Comments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54009753"/>
                  </a:ext>
                </a:extLst>
              </a:tr>
              <a:tr h="27564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u="none" strike="noStrike" dirty="0">
                          <a:effectLst/>
                        </a:rPr>
                        <a:t> </a:t>
                      </a:r>
                      <a:r>
                        <a:rPr lang="en-GB" sz="1600" b="1" u="none" strike="noStrike" dirty="0">
                          <a:effectLst/>
                        </a:rPr>
                        <a:t>General &amp; Administrative Expenses </a:t>
                      </a:r>
                      <a:r>
                        <a:rPr lang="en-GB" sz="1600" b="1" u="none" strike="noStrike" dirty="0" err="1">
                          <a:effectLst/>
                        </a:rPr>
                        <a:t>cont</a:t>
                      </a:r>
                      <a:r>
                        <a:rPr lang="en-GB" sz="1600" b="1" u="none" strike="noStrike" dirty="0">
                          <a:effectLst/>
                        </a:rPr>
                        <a:t>…</a:t>
                      </a:r>
                      <a:endParaRPr lang="en-GB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t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Actual</a:t>
                      </a:r>
                      <a:endParaRPr lang="en-GB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Actual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Budget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Outturn</a:t>
                      </a:r>
                      <a:endParaRPr lang="en-GB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Proposed Budget</a:t>
                      </a:r>
                      <a:endParaRPr lang="en-GB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96630185"/>
                  </a:ext>
                </a:extLst>
              </a:tr>
              <a:tr h="275646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Election Expenses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3,364.08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1,700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Propose we take this out and it comes out of reserves if needed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013295517"/>
                  </a:ext>
                </a:extLst>
              </a:tr>
              <a:tr h="275646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Fee ICO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35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47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60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376508561"/>
                  </a:ext>
                </a:extLst>
              </a:tr>
              <a:tr h="275646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Highways (Hedge cutting/drain clearing)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600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095462296"/>
                  </a:ext>
                </a:extLst>
              </a:tr>
              <a:tr h="275646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 dirty="0">
                          <a:effectLst/>
                        </a:rPr>
                        <a:t>Insurance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691.48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700.36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715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829.15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284360671"/>
                  </a:ext>
                </a:extLst>
              </a:tr>
              <a:tr h="275646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Maintenance of assets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120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297.60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Propose we take this out and it comes out of contingencies if needed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563962176"/>
                  </a:ext>
                </a:extLst>
              </a:tr>
              <a:tr h="275646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Moorland Hall - grass cutting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1,614.67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1,000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4269490459"/>
                  </a:ext>
                </a:extLst>
              </a:tr>
              <a:tr h="275646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Projects - Community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500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0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810251431"/>
                  </a:ext>
                </a:extLst>
              </a:tr>
              <a:tr h="275646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Room Hire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201.50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212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250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443518928"/>
                  </a:ext>
                </a:extLst>
              </a:tr>
              <a:tr h="275646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SID Training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This should not be needed if it’s completed by the end of March 2026, and if not, it would come out of reserves/contingencies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584248857"/>
                  </a:ext>
                </a:extLst>
              </a:tr>
              <a:tr h="275646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 dirty="0">
                          <a:effectLst/>
                        </a:rPr>
                        <a:t>Section 137 Grants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250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S137 cannot be budgeted for as it is a last resort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141287713"/>
                  </a:ext>
                </a:extLst>
              </a:tr>
              <a:tr h="275646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Subscriptions NALC/SALC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234.28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265.60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381.65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400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951227155"/>
                  </a:ext>
                </a:extLst>
              </a:tr>
              <a:tr h="275646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 dirty="0">
                          <a:effectLst/>
                        </a:rPr>
                        <a:t>Storage Facility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1,908.00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9,938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One off payment made with reserves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635885683"/>
                  </a:ext>
                </a:extLst>
              </a:tr>
              <a:tr h="275646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Toilets Cleaning, Maintenance and Supplies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3,741.40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4,390.50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3,500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3,474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4,000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264131583"/>
                  </a:ext>
                </a:extLst>
              </a:tr>
              <a:tr h="275646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 dirty="0">
                          <a:effectLst/>
                        </a:rPr>
                        <a:t>Toilets Electricity &amp; Water Rates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984.33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1,408.64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1,500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2,297.06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2,500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Energy &amp; Water prices are increasing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29951186"/>
                  </a:ext>
                </a:extLst>
              </a:tr>
              <a:tr h="275646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TOTAL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16,573.09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12,618.76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13,915.00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20,967.54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14,010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5563767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0669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09A20-D8E8-BF2A-9081-F867117C22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666699"/>
                </a:solidFill>
              </a:rPr>
              <a:t>Snowdrop Valley Budget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4876A6B-18CD-91DB-FECE-76FEF3F5BA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510264"/>
              </p:ext>
            </p:extLst>
          </p:nvPr>
        </p:nvGraphicFramePr>
        <p:xfrm>
          <a:off x="838199" y="1828800"/>
          <a:ext cx="10767023" cy="47384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55380">
                  <a:extLst>
                    <a:ext uri="{9D8B030D-6E8A-4147-A177-3AD203B41FA5}">
                      <a16:colId xmlns:a16="http://schemas.microsoft.com/office/drawing/2014/main" val="1951498661"/>
                    </a:ext>
                  </a:extLst>
                </a:gridCol>
                <a:gridCol w="901139">
                  <a:extLst>
                    <a:ext uri="{9D8B030D-6E8A-4147-A177-3AD203B41FA5}">
                      <a16:colId xmlns:a16="http://schemas.microsoft.com/office/drawing/2014/main" val="1841007552"/>
                    </a:ext>
                  </a:extLst>
                </a:gridCol>
                <a:gridCol w="1222311">
                  <a:extLst>
                    <a:ext uri="{9D8B030D-6E8A-4147-A177-3AD203B41FA5}">
                      <a16:colId xmlns:a16="http://schemas.microsoft.com/office/drawing/2014/main" val="591353428"/>
                    </a:ext>
                  </a:extLst>
                </a:gridCol>
                <a:gridCol w="1073020">
                  <a:extLst>
                    <a:ext uri="{9D8B030D-6E8A-4147-A177-3AD203B41FA5}">
                      <a16:colId xmlns:a16="http://schemas.microsoft.com/office/drawing/2014/main" val="2565959952"/>
                    </a:ext>
                  </a:extLst>
                </a:gridCol>
                <a:gridCol w="1073020">
                  <a:extLst>
                    <a:ext uri="{9D8B030D-6E8A-4147-A177-3AD203B41FA5}">
                      <a16:colId xmlns:a16="http://schemas.microsoft.com/office/drawing/2014/main" val="388659491"/>
                    </a:ext>
                  </a:extLst>
                </a:gridCol>
                <a:gridCol w="1091682">
                  <a:extLst>
                    <a:ext uri="{9D8B030D-6E8A-4147-A177-3AD203B41FA5}">
                      <a16:colId xmlns:a16="http://schemas.microsoft.com/office/drawing/2014/main" val="1759700287"/>
                    </a:ext>
                  </a:extLst>
                </a:gridCol>
                <a:gridCol w="2750471">
                  <a:extLst>
                    <a:ext uri="{9D8B030D-6E8A-4147-A177-3AD203B41FA5}">
                      <a16:colId xmlns:a16="http://schemas.microsoft.com/office/drawing/2014/main" val="415338406"/>
                    </a:ext>
                  </a:extLst>
                </a:gridCol>
              </a:tblGrid>
              <a:tr h="346157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 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2023/2024</a:t>
                      </a:r>
                      <a:endParaRPr lang="en-GB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2024/2025</a:t>
                      </a:r>
                      <a:endParaRPr lang="en-GB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2025/2026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Estimated </a:t>
                      </a:r>
                      <a:endParaRPr lang="en-GB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2025-2026</a:t>
                      </a:r>
                      <a:endParaRPr lang="en-GB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Comments</a:t>
                      </a:r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98871833"/>
                  </a:ext>
                </a:extLst>
              </a:tr>
              <a:tr h="346157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 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Actual</a:t>
                      </a:r>
                      <a:endParaRPr lang="en-GB" sz="1400" b="1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Actual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Budget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>
                          <a:effectLst/>
                        </a:rPr>
                        <a:t>Outturn</a:t>
                      </a:r>
                      <a:endParaRPr lang="en-GB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Proposed Budget</a:t>
                      </a:r>
                      <a:endParaRPr lang="en-GB" sz="1400" b="1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2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91410649"/>
                  </a:ext>
                </a:extLst>
              </a:tr>
              <a:tr h="346157">
                <a:tc>
                  <a:txBody>
                    <a:bodyPr/>
                    <a:lstStyle/>
                    <a:p>
                      <a:pPr algn="l" fontAlgn="t"/>
                      <a:r>
                        <a:rPr lang="en-GB" sz="1800" b="1" u="none" strike="noStrike" dirty="0">
                          <a:effectLst/>
                        </a:rPr>
                        <a:t>Snowdrop Valley</a:t>
                      </a:r>
                      <a:endParaRPr lang="en-GB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en-GB" sz="1400" b="0" i="0" u="none" strike="noStrike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 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 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795284332"/>
                  </a:ext>
                </a:extLst>
              </a:tr>
              <a:tr h="346157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General Admin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240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56.32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28.58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200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857110150"/>
                  </a:ext>
                </a:extLst>
              </a:tr>
              <a:tr h="346157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Road Closure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575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697.00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Cost covers two years so not needed in 2026 - 2027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706018371"/>
                  </a:ext>
                </a:extLst>
              </a:tr>
              <a:tr h="346157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Marketing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486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616.80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294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800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0950619"/>
                  </a:ext>
                </a:extLst>
              </a:tr>
              <a:tr h="346157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Printing of Route Maps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318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401.90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450.00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500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405390161"/>
                  </a:ext>
                </a:extLst>
              </a:tr>
              <a:tr h="346157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Signage/Route Markers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113.29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0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427536747"/>
                  </a:ext>
                </a:extLst>
              </a:tr>
              <a:tr h="346157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>
                          <a:effectLst/>
                        </a:rPr>
                        <a:t>Payment to Estate/Carpark Owners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450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450.00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effectLst/>
                          <a:latin typeface="+mn-lt"/>
                        </a:rPr>
                        <a:t>500.00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500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3292115042"/>
                  </a:ext>
                </a:extLst>
              </a:tr>
              <a:tr h="346157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 dirty="0" err="1">
                          <a:effectLst/>
                        </a:rPr>
                        <a:t>Misc</a:t>
                      </a:r>
                      <a:r>
                        <a:rPr lang="en-GB" sz="1400" u="none" strike="noStrike" dirty="0">
                          <a:effectLst/>
                        </a:rPr>
                        <a:t>/Contingency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134.67</a:t>
                      </a:r>
                      <a:endParaRPr lang="en-GB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189.99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240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0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59303634"/>
                  </a:ext>
                </a:extLst>
              </a:tr>
              <a:tr h="346157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u="none" strike="noStrike" dirty="0">
                          <a:effectLst/>
                        </a:rPr>
                        <a:t>Grants &amp; Donations/S137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2,026.95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250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u="none" strike="noStrike" dirty="0">
                          <a:solidFill>
                            <a:srgbClr val="00B050"/>
                          </a:solidFill>
                          <a:effectLst/>
                        </a:rPr>
                        <a:t>0</a:t>
                      </a:r>
                      <a:endParaRPr lang="en-GB" sz="1400" b="0" i="0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S137 cannot be budgeted for as it is a last resort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513028442"/>
                  </a:ext>
                </a:extLst>
              </a:tr>
              <a:tr h="346157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SV Trailer (Paid from Reserves in 2025)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5,871.49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0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Payment for storing the SV Trailer</a:t>
                      </a: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2763400491"/>
                  </a:ext>
                </a:extLst>
              </a:tr>
              <a:tr h="346157">
                <a:tc>
                  <a:txBody>
                    <a:bodyPr/>
                    <a:lstStyle/>
                    <a:p>
                      <a:pPr algn="l" fontAlgn="t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TOTAL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4,209.24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1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7,781.18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3,150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3,359.57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400" b="1" i="0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2,440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endParaRPr lang="en-GB" sz="12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3284802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5408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4152</TotalTime>
  <Words>1283</Words>
  <Application>Microsoft Office PowerPoint</Application>
  <PresentationFormat>Widescreen</PresentationFormat>
  <Paragraphs>450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</vt:lpstr>
      <vt:lpstr>Calibri</vt:lpstr>
      <vt:lpstr>Calibri Light</vt:lpstr>
      <vt:lpstr>Office Theme</vt:lpstr>
      <vt:lpstr>Cutcombe Parish Council</vt:lpstr>
      <vt:lpstr>The current position for 2025/2026</vt:lpstr>
      <vt:lpstr>How the council compared 2024/2025</vt:lpstr>
      <vt:lpstr>Organisations and events the Parish Council has supported 2025/26</vt:lpstr>
      <vt:lpstr>Current Budget Position</vt:lpstr>
      <vt:lpstr>The Council’s Incomes:</vt:lpstr>
      <vt:lpstr>Budget: </vt:lpstr>
      <vt:lpstr>Budget continued…</vt:lpstr>
      <vt:lpstr>Snowdrop Valley Budget</vt:lpstr>
      <vt:lpstr>Total Proposed Budget 2025/26</vt:lpstr>
      <vt:lpstr>The Proposed 2026/27 Budget</vt:lpstr>
      <vt:lpstr>Precept calculations: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Cutcombe Parish Council</dc:title>
  <dc:creator>Elizabeth Stitt</dc:creator>
  <cp:lastModifiedBy>Elizabeth Stitt</cp:lastModifiedBy>
  <cp:revision>93</cp:revision>
  <cp:lastPrinted>2026-01-19T14:14:55Z</cp:lastPrinted>
  <dcterms:created xsi:type="dcterms:W3CDTF">2023-11-10T11:51:07Z</dcterms:created>
  <dcterms:modified xsi:type="dcterms:W3CDTF">2026-01-21T17:06:21Z</dcterms:modified>
</cp:coreProperties>
</file>